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282" r:id="rId16"/>
    <p:sldId id="358" r:id="rId17"/>
    <p:sldId id="329" r:id="rId18"/>
    <p:sldId id="360" r:id="rId19"/>
    <p:sldId id="324" r:id="rId20"/>
    <p:sldId id="366" r:id="rId21"/>
    <p:sldId id="361" r:id="rId22"/>
    <p:sldId id="363"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1054"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da-DK"/>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da-DK"/>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b="0" u="none" dirty="0"/>
              <a:t>Følgende præsentation er beregnet til børn i alderen 5-10 år. Vi anbefaler at afsætte 60 minutter til denne aktivitet. Forkort tiden for yngre deltagere. </a:t>
            </a:r>
            <a:endParaRPr lang="da-DK" b="1" u="sng" dirty="0"/>
          </a:p>
          <a:p>
            <a:endParaRPr lang="da-DK" b="1" u="sng" dirty="0"/>
          </a:p>
          <a:p>
            <a:r>
              <a:rPr lang="da-DK" b="1" u="sng" dirty="0"/>
              <a:t>EKSEMPEL-SCRIPT: </a:t>
            </a:r>
          </a:p>
          <a:p>
            <a:endParaRPr lang="da-DK" b="1" u="sng" dirty="0"/>
          </a:p>
          <a:p>
            <a:pPr>
              <a:defRPr/>
            </a:pPr>
            <a:r>
              <a:rPr lang="da-DK" dirty="0"/>
              <a:t>"</a:t>
            </a:r>
            <a:r>
              <a:rPr lang="da-DK" b="0" u="none" dirty="0"/>
              <a:t>Hej alle sammen</a:t>
            </a:r>
            <a:r>
              <a:rPr lang="da-DK" kern="1200" dirty="0">
                <a:effectLst/>
                <a:latin typeface="+mn-lt"/>
              </a:rPr>
              <a:t>! Jeg er &lt;navn&gt; fra &lt;organisation&gt;. </a:t>
            </a:r>
            <a:r>
              <a:rPr lang="da-DK" b="0" u="none" dirty="0"/>
              <a:t>I dag skal vi lave Hour of Code</a:t>
            </a:r>
            <a:r>
              <a:rPr lang="da-DK" sz="1200" b="0" u="none" kern="1200" dirty="0">
                <a:solidFill>
                  <a:schemeClr val="tx1"/>
                </a:solidFill>
                <a:latin typeface="+mn-lt"/>
                <a:ea typeface="+mn-ea"/>
                <a:cs typeface="+mn-cs"/>
              </a:rPr>
              <a:t>™ </a:t>
            </a:r>
            <a:r>
              <a:rPr lang="da-DK" b="0" u="none" dirty="0"/>
              <a:t>med Minecraft. </a:t>
            </a:r>
            <a:r>
              <a:rPr lang="da-DK" kern="1200" dirty="0">
                <a:effectLst/>
                <a:latin typeface="+mn-lt"/>
              </a:rPr>
              <a:t>Hour of Code</a:t>
            </a:r>
            <a:r>
              <a:rPr lang="da-DK" sz="1200" b="0" u="none" kern="1200" dirty="0">
                <a:solidFill>
                  <a:schemeClr val="tx1"/>
                </a:solidFill>
                <a:latin typeface="+mn-lt"/>
                <a:ea typeface="+mn-ea"/>
                <a:cs typeface="+mn-cs"/>
              </a:rPr>
              <a:t>™</a:t>
            </a:r>
            <a:r>
              <a:rPr lang="da-DK" kern="1200" dirty="0">
                <a:effectLst/>
                <a:latin typeface="+mn-lt"/>
              </a:rPr>
              <a:t> er</a:t>
            </a:r>
            <a:r>
              <a:rPr lang="da-DK" dirty="0"/>
              <a:t> en</a:t>
            </a:r>
            <a:r>
              <a:rPr lang="da-DK" kern="1200" dirty="0">
                <a:effectLst/>
                <a:latin typeface="+mn-lt"/>
              </a:rPr>
              <a:t> global kampagne organiseret af NGO'en Code.org for at vise, at alle kan lære det grundlæggende om kodning. I dag vil du være en del af det</a:t>
            </a:r>
            <a:r>
              <a:rPr lang="da-DK" dirty="0"/>
              <a:t> </a:t>
            </a:r>
            <a:r>
              <a:rPr lang="da-DK" b="0" u="none" baseline="0" dirty="0"/>
              <a:t>– ved at lære at kode med det nye Minecraft Hour of Code</a:t>
            </a:r>
            <a:r>
              <a:rPr lang="da-DK" sz="3600" b="0" u="none" kern="1200" dirty="0">
                <a:solidFill>
                  <a:schemeClr val="tx1"/>
                </a:solidFill>
                <a:latin typeface="+mn-lt"/>
                <a:ea typeface="+mn-ea"/>
                <a:cs typeface="+mn-cs"/>
              </a:rPr>
              <a:t>™</a:t>
            </a:r>
            <a:r>
              <a:rPr lang="da-DK" b="0" u="none" baseline="0" dirty="0"/>
              <a:t>-læreprogram fra Microsoft. Men før det skal vi tale lidt om, hvad kodning er for noget, hvorfor det er vigtigt, og hvorfor det er så sjovt!"</a:t>
            </a:r>
            <a:endParaRPr lang="da-DK" b="1" u="sng" dirty="0"/>
          </a:p>
          <a:p>
            <a:endParaRPr lang="da-DK" b="1" u="sng" dirty="0"/>
          </a:p>
          <a:p>
            <a:endParaRPr lang="da-DK" b="1" u="sng" dirty="0"/>
          </a:p>
          <a:p>
            <a:r>
              <a:rPr lang="da-DK" b="1" u="sng" dirty="0"/>
              <a:t>SLIDE OM MÅL:</a:t>
            </a:r>
            <a:r>
              <a:rPr lang="da-DK" dirty="0"/>
              <a:t> </a:t>
            </a:r>
          </a:p>
          <a:p>
            <a:endParaRPr lang="da-DK" b="0" u="none" baseline="0" dirty="0"/>
          </a:p>
          <a:p>
            <a:r>
              <a:rPr lang="da-DK" b="0" u="none" baseline="0" dirty="0"/>
              <a:t>At gøre deltagerne interesserede i Hour of Code</a:t>
            </a:r>
            <a:r>
              <a:rPr lang="da-DK" sz="1200" b="0" u="none" kern="1200" dirty="0">
                <a:solidFill>
                  <a:schemeClr val="tx1"/>
                </a:solidFill>
                <a:latin typeface="+mn-lt"/>
                <a:ea typeface="+mn-ea"/>
                <a:cs typeface="+mn-cs"/>
              </a:rPr>
              <a:t>™</a:t>
            </a:r>
            <a:r>
              <a:rPr lang="da-DK" b="0" u="none" baseline="0" dirty="0"/>
              <a:t>!</a:t>
            </a:r>
          </a:p>
          <a:p>
            <a:endParaRPr lang="da-DK" b="0" u="none" baseline="0" dirty="0"/>
          </a:p>
          <a:p>
            <a:r>
              <a:rPr lang="da-DK" b="1" u="sng" baseline="0" dirty="0"/>
              <a:t>NOTE TIL ARRANGØR:</a:t>
            </a:r>
          </a:p>
          <a:p>
            <a:r>
              <a:rPr lang="da-DK" sz="1200" kern="1200" dirty="0">
                <a:solidFill>
                  <a:schemeClr val="tx1"/>
                </a:solidFill>
                <a:effectLst/>
                <a:latin typeface="+mn-lt"/>
              </a:rPr>
              <a:t>Husk på, at aktivitetens primære formål er at få deltagerne til at interagere med læreprogrammet. Tilpas din præsentationstid herefter. De fleste slides i denne præsentation er designet til at blive vist meget kort, så den fremstår underholdende og interesseskabende.</a:t>
            </a:r>
            <a:endParaRPr lang="da-DK" b="1" u="sng" dirty="0"/>
          </a:p>
          <a:p>
            <a:endParaRPr lang="da-DK" b="1" u="sng" dirty="0"/>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endParaRPr lang="da-DK" sz="1200" kern="1200" dirty="0">
              <a:solidFill>
                <a:schemeClr val="tx1"/>
              </a:solidFill>
              <a:effectLst/>
              <a:latin typeface="+mn-lt"/>
              <a:ea typeface="+mn-ea"/>
              <a:cs typeface="+mn-cs"/>
            </a:endParaRPr>
          </a:p>
          <a:p>
            <a:r>
              <a:rPr lang="da-DK" sz="1200" kern="1200" dirty="0">
                <a:solidFill>
                  <a:schemeClr val="tx1"/>
                </a:solidFill>
                <a:effectLst/>
                <a:latin typeface="+mn-lt"/>
              </a:rPr>
              <a:t>Dette billede repræsenterer den globale deltagelse i Hour of Code</a:t>
            </a:r>
            <a:r>
              <a:rPr lang="da-DK" sz="1200" b="0" u="none" kern="1200" dirty="0">
                <a:solidFill>
                  <a:schemeClr val="tx1"/>
                </a:solidFill>
                <a:latin typeface="+mn-lt"/>
                <a:ea typeface="+mn-ea"/>
                <a:cs typeface="+mn-cs"/>
              </a:rPr>
              <a:t>™</a:t>
            </a:r>
            <a:r>
              <a:rPr lang="da-DK" sz="1200" kern="1200" dirty="0">
                <a:solidFill>
                  <a:schemeClr val="tx1"/>
                </a:solidFill>
                <a:effectLst/>
                <a:latin typeface="+mn-lt"/>
              </a:rPr>
              <a:t>-events. </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da-DK"/>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a:p>
          <a:p>
            <a:r>
              <a:rPr lang="da-DK"/>
              <a:t>"</a:t>
            </a:r>
            <a:r>
              <a:rPr lang="da-DK" sz="1200" kern="1200">
                <a:solidFill>
                  <a:schemeClr val="tx1"/>
                </a:solidFill>
                <a:effectLst/>
                <a:latin typeface="+mn-lt"/>
              </a:rPr>
              <a:t>Kode lader dig også lave nye ting, så det er en fordel at være fantasifuld og kreativ!"</a:t>
            </a:r>
          </a:p>
          <a:p>
            <a:endParaRPr lang="da-DK" b="1" u="sng"/>
          </a:p>
          <a:p>
            <a:endParaRPr lang="da-DK"/>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da-DK"/>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dirty="0"/>
              <a:t>"Kodning er en gruppeaktivitet! Eftersom alle, der koder, altid løser problemer og bruger deres fantasi, hjælper </a:t>
            </a:r>
            <a:r>
              <a:rPr lang="da-DK" sz="1200" kern="1200" dirty="0">
                <a:solidFill>
                  <a:schemeClr val="tx1"/>
                </a:solidFill>
                <a:effectLst/>
                <a:latin typeface="+mn-lt"/>
              </a:rPr>
              <a:t>de hinanden ved at dele deres ideer og løsninger med hinanden!" </a:t>
            </a:r>
            <a:endParaRPr lang="da-DK" dirty="0"/>
          </a:p>
          <a:p>
            <a:endParaRPr lang="da-DK" b="1" u="sng" dirty="0"/>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da-DK"/>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sz="1200" kern="1200" dirty="0">
                <a:solidFill>
                  <a:schemeClr val="tx1"/>
                </a:solidFill>
                <a:effectLst/>
                <a:latin typeface="+mn-lt"/>
              </a:rPr>
              <a:t>"Hvad kan du godt lide at lave?</a:t>
            </a:r>
            <a:r>
              <a:rPr lang="da-DK" dirty="0"/>
              <a:t> </a:t>
            </a:r>
            <a:r>
              <a:rPr lang="da-DK" sz="1200" kern="1200" dirty="0">
                <a:solidFill>
                  <a:schemeClr val="tx1"/>
                </a:solidFill>
                <a:effectLst/>
                <a:latin typeface="+mn-lt"/>
              </a:rPr>
              <a:t>Det kan være alt lige fra at læse, dyrke sport, mode, spille videospil."</a:t>
            </a:r>
            <a:endParaRPr lang="da-DK" b="1" u="sng" dirty="0"/>
          </a:p>
          <a:p>
            <a:endParaRPr lang="da-DK" b="1" u="sng" dirty="0"/>
          </a:p>
          <a:p>
            <a:r>
              <a:rPr lang="da-DK" b="1" u="sng" dirty="0"/>
              <a:t>SLIDE OM MÅL:</a:t>
            </a:r>
          </a:p>
          <a:p>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Hvis kodning kan forbindes med interesser uden for det meget tekniske område, er der større chance for, at unge mennesker bliver interesserede. Målet er at sætte gang i deres fantasi i forhold til, hvordan de kan overføre en af deres interesser til et kodningsprojekt, der potentielt kan fremme eller forstærke denne interesse. </a:t>
            </a:r>
            <a:endParaRPr lang="da-DK" b="1" u="sng" dirty="0"/>
          </a:p>
          <a:p>
            <a:endParaRPr lang="da-DK" b="1" dirty="0"/>
          </a:p>
          <a:p>
            <a:r>
              <a:rPr lang="da-DK" b="1" u="sng" dirty="0"/>
              <a:t>NOTE TIL ARRANGØR:</a:t>
            </a:r>
            <a:r>
              <a:rPr lang="da-DK" b="1" u="none" dirty="0"/>
              <a:t> </a:t>
            </a:r>
            <a:r>
              <a:rPr lang="da-DK" b="0" dirty="0"/>
              <a:t>Bed dine deltagere om at dele deres interesser og ideer</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da-DK"/>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b="0" u="none" dirty="0"/>
              <a:t>"Kodning kan være en del af alle de ting, du godt kan lide at lave!"</a:t>
            </a:r>
          </a:p>
          <a:p>
            <a:endParaRPr lang="da-DK" b="0" u="none" baseline="0" dirty="0"/>
          </a:p>
          <a:p>
            <a:r>
              <a:rPr lang="da-DK" b="0" u="none" baseline="0" dirty="0"/>
              <a:t>*NÆVNEVÆRDIGE EKSEMPLER</a:t>
            </a:r>
          </a:p>
          <a:p>
            <a:pPr marL="628650" lvl="1" indent="-171450">
              <a:buFont typeface="Arial"/>
              <a:buChar char="•"/>
            </a:pPr>
            <a:r>
              <a:rPr lang="da-DK" sz="1200" kern="1200" dirty="0">
                <a:solidFill>
                  <a:schemeClr val="tx1"/>
                </a:solidFill>
                <a:effectLst/>
                <a:latin typeface="+mn-lt"/>
              </a:rPr>
              <a:t>Folk, der kan lide </a:t>
            </a:r>
            <a:r>
              <a:rPr lang="da-DK" sz="1200" b="1" kern="1200" dirty="0">
                <a:solidFill>
                  <a:schemeClr val="tx1"/>
                </a:solidFill>
                <a:effectLst/>
                <a:latin typeface="+mn-lt"/>
              </a:rPr>
              <a:t>film</a:t>
            </a:r>
            <a:r>
              <a:rPr lang="da-DK" sz="1200" kern="1200" dirty="0">
                <a:solidFill>
                  <a:schemeClr val="tx1"/>
                </a:solidFill>
                <a:effectLst/>
                <a:latin typeface="+mn-lt"/>
              </a:rPr>
              <a:t>, kan bygge en app, hvor folk bedømmer og diskuterer film</a:t>
            </a:r>
            <a:endParaRPr lang="da-DK" dirty="0">
              <a:effectLst/>
            </a:endParaRPr>
          </a:p>
          <a:p>
            <a:pPr marL="628650" lvl="1" indent="-171450">
              <a:buFont typeface="Arial"/>
              <a:buChar char="•"/>
            </a:pPr>
            <a:r>
              <a:rPr lang="da-DK" sz="1200" kern="1200" dirty="0">
                <a:solidFill>
                  <a:schemeClr val="tx1"/>
                </a:solidFill>
                <a:effectLst/>
                <a:latin typeface="+mn-lt"/>
              </a:rPr>
              <a:t>Personer med interesse i </a:t>
            </a:r>
            <a:r>
              <a:rPr lang="da-DK" sz="1200" b="1" kern="1200" dirty="0">
                <a:solidFill>
                  <a:schemeClr val="tx1"/>
                </a:solidFill>
                <a:effectLst/>
                <a:latin typeface="+mn-lt"/>
              </a:rPr>
              <a:t>videospil</a:t>
            </a:r>
            <a:r>
              <a:rPr lang="da-DK" sz="1200" kern="1200" dirty="0">
                <a:solidFill>
                  <a:schemeClr val="tx1"/>
                </a:solidFill>
                <a:effectLst/>
                <a:latin typeface="+mn-lt"/>
              </a:rPr>
              <a:t> kan udvikle deres eget computerspil</a:t>
            </a:r>
          </a:p>
          <a:p>
            <a:pPr marL="628650" lvl="1" indent="-171450">
              <a:buFont typeface="Arial"/>
              <a:buChar char="•"/>
            </a:pPr>
            <a:r>
              <a:rPr lang="da-DK" sz="1200" b="1" kern="1200" dirty="0">
                <a:solidFill>
                  <a:schemeClr val="tx1"/>
                </a:solidFill>
                <a:effectLst/>
                <a:latin typeface="+mn-lt"/>
              </a:rPr>
              <a:t>Sportsinteresserede </a:t>
            </a:r>
            <a:r>
              <a:rPr lang="da-DK" sz="1200" kern="1200" dirty="0">
                <a:solidFill>
                  <a:schemeClr val="tx1"/>
                </a:solidFill>
                <a:effectLst/>
                <a:latin typeface="+mn-lt"/>
              </a:rPr>
              <a:t>kan lave en app, der viser statistik for deres yndlingshold </a:t>
            </a:r>
          </a:p>
          <a:p>
            <a:pPr marL="628650" lvl="1" indent="-171450">
              <a:buFont typeface="Arial"/>
              <a:buChar char="•"/>
            </a:pPr>
            <a:r>
              <a:rPr lang="da-DK" sz="1200" kern="1200" dirty="0">
                <a:solidFill>
                  <a:schemeClr val="tx1"/>
                </a:solidFill>
                <a:effectLst/>
                <a:latin typeface="+mn-lt"/>
              </a:rPr>
              <a:t>Hvis du er vild med </a:t>
            </a:r>
            <a:r>
              <a:rPr lang="da-DK" sz="1200" b="1" kern="1200" dirty="0">
                <a:solidFill>
                  <a:schemeClr val="tx1"/>
                </a:solidFill>
                <a:effectLst/>
                <a:latin typeface="+mn-lt"/>
              </a:rPr>
              <a:t>tegneserier og superhelte</a:t>
            </a:r>
            <a:r>
              <a:rPr lang="da-DK" sz="1200" kern="1200" dirty="0">
                <a:solidFill>
                  <a:schemeClr val="tx1"/>
                </a:solidFill>
                <a:effectLst/>
                <a:latin typeface="+mn-lt"/>
              </a:rPr>
              <a:t>, kan du f.eks. lave en hjemmeside om dine yndlingskarakterer </a:t>
            </a:r>
            <a:endParaRPr lang="da-DK" dirty="0">
              <a:effectLst/>
            </a:endParaRPr>
          </a:p>
          <a:p>
            <a:endParaRPr lang="da-DK" b="1" u="sng" dirty="0"/>
          </a:p>
          <a:p>
            <a:r>
              <a:rPr lang="da-DK" b="1" u="sng" dirty="0"/>
              <a:t>SLIDE OM MÅL:</a:t>
            </a:r>
          </a:p>
          <a:p>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At fremhæve, at de ikke kun vil finde nye måder at have sjov på i kodningsprocessen og opdage, hvad de kan gøre med kodning, men at det, de ender med at lave, kan deles og bruges med venner.</a:t>
            </a:r>
          </a:p>
          <a:p>
            <a:endParaRPr lang="da-DK" b="1" dirty="0"/>
          </a:p>
          <a:p>
            <a:pPr marL="0" marR="0" indent="0" algn="l" defTabSz="914400" rtl="0" eaLnBrk="1" fontAlgn="auto" latinLnBrk="0" hangingPunct="1">
              <a:lnSpc>
                <a:spcPct val="100000"/>
              </a:lnSpc>
              <a:spcBef>
                <a:spcPts val="0"/>
              </a:spcBef>
              <a:spcAft>
                <a:spcPts val="0"/>
              </a:spcAft>
              <a:buClrTx/>
              <a:buSzTx/>
              <a:buFontTx/>
              <a:buNone/>
              <a:tabLst/>
              <a:defRPr/>
            </a:pPr>
            <a:endParaRPr lang="da-DK" dirty="0"/>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da-DK"/>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endParaRPr lang="da-DK"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b="0" u="none" dirty="0"/>
              <a:t>"Er du klar til at starte med at kode? Så lad os starte! </a:t>
            </a:r>
            <a:r>
              <a:rPr lang="da-DK" dirty="0"/>
              <a:t>"I dagens</a:t>
            </a:r>
            <a:r>
              <a:rPr lang="da-DK" b="0" u="none" dirty="0"/>
              <a:t> </a:t>
            </a:r>
            <a:r>
              <a:rPr lang="da-DK" sz="1200" dirty="0">
                <a:solidFill>
                  <a:schemeClr val="bg1"/>
                </a:solidFill>
                <a:latin typeface="Segoe UI Light" panose="020B0502040204020203" pitchFamily="34" charset="0"/>
              </a:rPr>
              <a:t>Hour of Code™</a:t>
            </a:r>
            <a:r>
              <a:rPr lang="da-DK" b="0" u="none" baseline="0" dirty="0"/>
              <a:t> skal vi lære med et</a:t>
            </a:r>
            <a:r>
              <a:rPr lang="da-DK" sz="1200" kern="1200" dirty="0">
                <a:solidFill>
                  <a:schemeClr val="tx1"/>
                </a:solidFill>
                <a:effectLst/>
                <a:latin typeface="+mn-lt"/>
              </a:rPr>
              <a:t> Minecraft-inspireret læreprogram</a:t>
            </a:r>
            <a:r>
              <a:rPr lang="da-DK" b="0" u="none" baseline="0" dirty="0"/>
              <a:t>! </a:t>
            </a:r>
            <a:r>
              <a:rPr lang="da-DK" sz="1200" kern="1200" dirty="0">
                <a:solidFill>
                  <a:schemeClr val="tx1"/>
                </a:solidFill>
                <a:effectLst/>
                <a:latin typeface="+mn-lt"/>
              </a:rPr>
              <a:t>Læreprogrammet anvender karakterer og koncepter fra Minecraft-spillet, men er ikke selve spillet.</a:t>
            </a:r>
            <a:r>
              <a:rPr lang="da-DK" dirty="0"/>
              <a:t>" </a:t>
            </a:r>
            <a:r>
              <a:rPr lang="da-DK" sz="1200" kern="1200" dirty="0">
                <a:solidFill>
                  <a:schemeClr val="tx1"/>
                </a:solidFill>
                <a:effectLst/>
                <a:latin typeface="+mn-lt"/>
              </a:rPr>
              <a:t>I Minecraft Hour of Code™-læreprogrammet vil du møde "Agenten" og lære at bruge kodningsteknikker som løkker, fejlretning og funktioner til at designe dine egne løsninger til opgaver og se Agenten udføre dine kommandoer."</a:t>
            </a:r>
            <a:endParaRPr lang="da-DK" sz="1200" b="0" baseline="0" dirty="0"/>
          </a:p>
          <a:p>
            <a:endParaRPr lang="da-DK"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u="none" baseline="0" dirty="0"/>
              <a:t>"Du har _____ tid til at spille i dag. Hvis du sidder fast, så vær tålmodig, og prøv at løse problemet på en anden måde. Spørg derefter en, der sidder ved siden af, og til sidst, hvis du ønsker min hjælp, [kan du række hånden i vejret, give thumbs up osv.].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0" u="none" baseline="0" dirty="0"/>
              <a:t>Glem ikke dine hovedtelefoner!"</a:t>
            </a:r>
            <a:endParaRPr lang="da-DK" sz="1200" b="0" u="none" dirty="0"/>
          </a:p>
          <a:p>
            <a:endParaRPr lang="da-DK" b="0" u="none" dirty="0"/>
          </a:p>
          <a:p>
            <a:endParaRPr lang="da-DK" b="1" u="sng" dirty="0"/>
          </a:p>
          <a:p>
            <a:r>
              <a:rPr lang="da-DK" b="1" u="sng" dirty="0"/>
              <a:t>SLIDE OM MÅL: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At introducere</a:t>
            </a:r>
            <a:r>
              <a:rPr lang="da-DK" b="0" u="none" dirty="0"/>
              <a:t> </a:t>
            </a:r>
            <a:r>
              <a:rPr lang="da-DK" sz="1200" dirty="0">
                <a:solidFill>
                  <a:schemeClr val="bg1"/>
                </a:solidFill>
                <a:latin typeface="Segoe UI Light" panose="020B0502040204020203" pitchFamily="34" charset="0"/>
              </a:rPr>
              <a:t>Hour of Code™</a:t>
            </a:r>
          </a:p>
          <a:p>
            <a:endParaRPr lang="da-DK" b="1"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b="1" u="sng" dirty="0"/>
              <a:t>NOTE TIL ARRANGØR:</a:t>
            </a:r>
          </a:p>
          <a:p>
            <a:pPr>
              <a:defRPr/>
            </a:pPr>
            <a:r>
              <a:rPr lang="da-DK" b="0" dirty="0"/>
              <a:t>Der findes mere end ét Minecraft-læreprogram. </a:t>
            </a:r>
            <a:r>
              <a:rPr lang="da-DK" dirty="0"/>
              <a:t>Start med dette års læreprogram, og benyt de andre læreprogrammer, hvis de bliver klar tidligt.</a:t>
            </a:r>
            <a:r>
              <a:rPr lang="da-DK" b="0" dirty="0"/>
              <a:t> Hvert læreprogram lærer forskellige koncepter, så det er en god idé at gennemgå alle læreprogrammerne!</a:t>
            </a:r>
            <a:r>
              <a:rPr lang="da-DK" dirty="0"/>
              <a:t> </a:t>
            </a:r>
            <a:endParaRPr lang="da-DK" b="0" dirty="0"/>
          </a:p>
          <a:p>
            <a:endParaRPr lang="da-DK" sz="1200" b="1" u="sng" kern="1200" baseline="0" dirty="0">
              <a:solidFill>
                <a:schemeClr val="tx1"/>
              </a:solidFill>
              <a:effectLst/>
              <a:latin typeface="+mn-lt"/>
              <a:ea typeface="+mn-ea"/>
              <a:cs typeface="+mn-cs"/>
            </a:endParaRPr>
          </a:p>
          <a:p>
            <a:r>
              <a:rPr lang="da-DK" sz="1200" kern="1200" dirty="0">
                <a:solidFill>
                  <a:schemeClr val="tx1"/>
                </a:solidFill>
                <a:effectLst/>
                <a:latin typeface="+mn-lt"/>
              </a:rPr>
              <a:t>Hvis du ikke kan give hver deltager sin egen enhed, kan du prøve at sætte dem sammen i par og få dem til at rotere hvert trin i hver lektion, så begge får en chance for at være aktive og observere. Vi anbefaler, at opgaverne løses individuelt.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da-DK" sz="1200" kern="1200" dirty="0">
                <a:solidFill>
                  <a:schemeClr val="tx1"/>
                </a:solidFill>
                <a:effectLst/>
                <a:latin typeface="+mn-lt"/>
              </a:rPr>
              <a:t>Efter 15 minutter skal du lykønske gruppen for det udførte arbejde og den kode, de har skrevet.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da-DK" sz="1200" b="0" u="none" kern="1200" dirty="0">
                <a:solidFill>
                  <a:schemeClr val="tx1"/>
                </a:solidFill>
                <a:effectLst/>
                <a:latin typeface="+mn-lt"/>
              </a:rPr>
              <a:t>Deltagere, der gennemfører læreprogrammet og/eller er mere erfarne, kan du invitere til at spille gennem læreprogrammet med </a:t>
            </a:r>
            <a:r>
              <a:rPr lang="da-DK" sz="1200" b="1" u="none" kern="1200" dirty="0">
                <a:solidFill>
                  <a:schemeClr val="tx1"/>
                </a:solidFill>
                <a:effectLst/>
                <a:latin typeface="+mn-lt"/>
              </a:rPr>
              <a:t>Diamond Path </a:t>
            </a:r>
            <a:r>
              <a:rPr lang="da-DK" sz="1200" b="0" u="none" kern="1200" dirty="0">
                <a:solidFill>
                  <a:schemeClr val="tx1"/>
                </a:solidFill>
                <a:effectLst/>
                <a:latin typeface="+mn-lt"/>
              </a:rPr>
              <a:t>– der indeholder flere kodningsudfordringer, som de skal fuldføre for at få fat i banens diamant.</a:t>
            </a:r>
            <a:endParaRPr lang="da-DK"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a-DK"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a-DK" b="0" dirty="0"/>
          </a:p>
          <a:p>
            <a:r>
              <a:rPr lang="da-DK"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da-DK"/>
          </a:p>
        </p:txBody>
      </p:sp>
    </p:spTree>
    <p:extLst>
      <p:ext uri="{BB962C8B-B14F-4D97-AF65-F5344CB8AC3E}">
        <p14:creationId xmlns:p14="http://schemas.microsoft.com/office/powerpoint/2010/main" val="116312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endParaRPr lang="da-DK" b="0" u="none" dirty="0"/>
          </a:p>
          <a:p>
            <a:endParaRPr lang="da-DK" b="0" u="none" dirty="0"/>
          </a:p>
          <a:p>
            <a:r>
              <a:rPr lang="da-DK" dirty="0"/>
              <a:t>"Gå nu til</a:t>
            </a:r>
            <a:r>
              <a:rPr lang="da-DK" b="0" u="none" dirty="0"/>
              <a:t> </a:t>
            </a:r>
            <a:r>
              <a:rPr lang="da-DK" sz="1200" b="0" u="none" dirty="0">
                <a:solidFill>
                  <a:schemeClr val="bg1"/>
                </a:solidFill>
                <a:latin typeface="Segoe Pro Light" charset="0"/>
              </a:rPr>
              <a:t>code.org</a:t>
            </a:r>
            <a:r>
              <a:rPr lang="da-DK" sz="1200" dirty="0">
                <a:solidFill>
                  <a:schemeClr val="bg1"/>
                </a:solidFill>
                <a:latin typeface="Segoe Pro Light" charset="0"/>
              </a:rPr>
              <a:t>/Minecraft</a:t>
            </a:r>
            <a:r>
              <a:rPr lang="da-DK" dirty="0"/>
              <a:t> </a:t>
            </a:r>
            <a:r>
              <a:rPr lang="da-DK" b="0" u="none" baseline="0" dirty="0"/>
              <a:t>for at finde læreprogrammet "</a:t>
            </a:r>
            <a:r>
              <a:rPr lang="da-DK" sz="1200" kern="1200" dirty="0">
                <a:solidFill>
                  <a:schemeClr val="tx1"/>
                </a:solidFill>
                <a:effectLst/>
                <a:latin typeface="+mn-lt"/>
              </a:rPr>
              <a:t>Minecraft Hour of Code</a:t>
            </a:r>
            <a:r>
              <a:rPr lang="da-DK" sz="1200" b="0" u="none" kern="1200" dirty="0">
                <a:solidFill>
                  <a:schemeClr val="tx1"/>
                </a:solidFill>
                <a:latin typeface="+mn-lt"/>
                <a:ea typeface="+mn-ea"/>
                <a:cs typeface="+mn-cs"/>
              </a:rPr>
              <a:t>™</a:t>
            </a:r>
            <a:r>
              <a:rPr lang="da-DK" sz="1200" kern="1200" dirty="0">
                <a:solidFill>
                  <a:schemeClr val="tx1"/>
                </a:solidFill>
                <a:effectLst/>
                <a:latin typeface="+mn-lt"/>
              </a:rPr>
              <a:t> Hero’s Journey"</a:t>
            </a:r>
            <a:r>
              <a:rPr lang="da-DK" dirty="0"/>
              <a:t>, og BEGYND</a:t>
            </a:r>
            <a:r>
              <a:rPr lang="da-DK" b="0" u="none" baseline="0" dirty="0"/>
              <a:t>! "</a:t>
            </a:r>
            <a:endParaRPr lang="da-DK" b="1" u="sng" dirty="0"/>
          </a:p>
          <a:p>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SLIDE OM MÅL:</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At give deltagerne tid til at komme til læreprogrammet.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0" u="none" baseline="0" dirty="0"/>
          </a:p>
          <a:p>
            <a:r>
              <a:rPr lang="da-DK" b="1" u="sng" baseline="0" dirty="0"/>
              <a:t>NOTE TIL ARRANGØR: </a:t>
            </a:r>
          </a:p>
          <a:p>
            <a:pPr marL="628650" lvl="1" indent="-171450">
              <a:buFont typeface="Arial"/>
              <a:buChar char="•"/>
            </a:pPr>
            <a:r>
              <a:rPr lang="da-DK" dirty="0"/>
              <a:t>Lad dette slide være vist under læreprogrammet, og fortsæt </a:t>
            </a:r>
            <a:r>
              <a:rPr lang="da-DK" i="1" baseline="0" dirty="0"/>
              <a:t>kun</a:t>
            </a:r>
            <a:r>
              <a:rPr lang="da-DK" dirty="0"/>
              <a:t> til det næste slide, når din gruppe nærmer sig slutningen på deres læreprogram</a:t>
            </a:r>
          </a:p>
          <a:p>
            <a:pPr marL="628650" lvl="1" indent="-171450">
              <a:buFont typeface="Arial"/>
              <a:buChar char="•"/>
            </a:pPr>
            <a:r>
              <a:rPr lang="da-DK" sz="1200" kern="1200" dirty="0">
                <a:solidFill>
                  <a:schemeClr val="tx1"/>
                </a:solidFill>
                <a:effectLst/>
                <a:latin typeface="+mn-lt"/>
              </a:rPr>
              <a:t>Hvis deltagerne logger på læreprogrammet, gemmes deres fremskridt på banerne, og de kan komme tilbage, hvis de ikke fuldfører. </a:t>
            </a:r>
          </a:p>
          <a:p>
            <a:pPr marL="628650" lvl="1" indent="-171450">
              <a:buFont typeface="Arial"/>
              <a:buChar char="•"/>
            </a:pPr>
            <a:r>
              <a:rPr lang="da-DK" sz="1200" kern="1200" dirty="0">
                <a:solidFill>
                  <a:schemeClr val="tx1"/>
                </a:solidFill>
                <a:effectLst/>
                <a:latin typeface="+mn-lt"/>
              </a:rPr>
              <a:t>Da der er fri leg og plads til at skabe alt, hvad man kan forestille sig, skal du være opmærksom på risiciene forbundet med ungdom og brugergenereret indhold.</a:t>
            </a:r>
            <a:endParaRPr lang="da-DK" baseline="0" dirty="0"/>
          </a:p>
          <a:p>
            <a:pPr marL="0" lvl="0" indent="0">
              <a:buFont typeface="Arial"/>
              <a:buNone/>
            </a:pPr>
            <a:endParaRPr lang="da-DK" baseline="0" dirty="0">
              <a:highlight>
                <a:srgbClr val="FFFF00"/>
              </a:highlight>
            </a:endParaRPr>
          </a:p>
          <a:p>
            <a:pPr marL="0" lvl="0" indent="0">
              <a:buFont typeface="Arial"/>
              <a:buNone/>
            </a:pPr>
            <a:r>
              <a:rPr lang="da-DK" b="1" u="sng" baseline="0" dirty="0">
                <a:highlight>
                  <a:srgbClr val="FFFF00"/>
                </a:highlight>
              </a:rPr>
              <a:t>HVIS DU HAR BEGRÆNSET TID:</a:t>
            </a:r>
          </a:p>
          <a:p>
            <a:pPr marL="628650" lvl="1" indent="-171450">
              <a:buFont typeface="Arial"/>
              <a:buChar char="•"/>
            </a:pPr>
            <a:r>
              <a:rPr lang="da-DK" sz="1200" kern="1200" dirty="0">
                <a:solidFill>
                  <a:schemeClr val="tx1"/>
                </a:solidFill>
                <a:effectLst/>
                <a:highlight>
                  <a:srgbClr val="FFFF00"/>
                </a:highlight>
                <a:latin typeface="+mn-lt"/>
              </a:rPr>
              <a:t>Gennemfør så mange opgaver, som du kan. Teknisk dygtige børn kan gennemføre dem alle på 50-60 minutter.</a:t>
            </a:r>
          </a:p>
          <a:p>
            <a:pPr marL="628650" lvl="1" indent="-171450">
              <a:buFont typeface="Arial"/>
              <a:buChar char="•"/>
            </a:pPr>
            <a:r>
              <a:rPr lang="da-DK" sz="1200" kern="1200" dirty="0">
                <a:solidFill>
                  <a:schemeClr val="tx1"/>
                </a:solidFill>
                <a:effectLst/>
                <a:highlight>
                  <a:srgbClr val="FFFF00"/>
                </a:highlight>
                <a:latin typeface="+mn-lt"/>
              </a:rPr>
              <a:t>Lykønsk eleverne for det, de har udrettet, og fortæl dem, at de kan kode igen hjemmefra.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b="1" u="sng" baseline="0" dirty="0">
                <a:highlight>
                  <a:srgbClr val="FFFF00"/>
                </a:highlight>
              </a:rPr>
              <a:t>HVIS DU HAR EKSTRA TID:</a:t>
            </a:r>
          </a:p>
          <a:p>
            <a:pPr marL="628650" lvl="1" indent="-171450">
              <a:buFont typeface="Arial" panose="020B0604020202020204" pitchFamily="34" charset="0"/>
              <a:buChar char="•"/>
            </a:pPr>
            <a:r>
              <a:rPr lang="da-DK" sz="1200" kern="1200" dirty="0">
                <a:solidFill>
                  <a:schemeClr val="tx1"/>
                </a:solidFill>
                <a:effectLst/>
                <a:latin typeface="+mn-lt"/>
              </a:rPr>
              <a:t>Bed eleverne om at fortsætte med den sidste opgave, der giver flere ekstra timers spil og øvelse. </a:t>
            </a:r>
          </a:p>
          <a:p>
            <a:pPr marL="628650" lvl="1" indent="-171450">
              <a:buFont typeface="Arial" panose="020B0604020202020204" pitchFamily="34" charset="0"/>
              <a:buChar char="•"/>
            </a:pPr>
            <a:r>
              <a:rPr lang="da-DK" sz="1200" kern="1200" dirty="0">
                <a:solidFill>
                  <a:schemeClr val="tx1"/>
                </a:solidFill>
                <a:effectLst/>
                <a:latin typeface="+mn-lt"/>
              </a:rPr>
              <a:t>Bed eleverne om at gå tilbage til hver af opgaverne, og udfordr dem til at løse opgaverne på en anden måde. Dette forstærker de sjove og lærerige muligheder for gentagelse og eksperimentering.</a:t>
            </a:r>
          </a:p>
          <a:p>
            <a:pPr marL="628650" lvl="1" indent="-171450">
              <a:buFont typeface="Arial" panose="020B0604020202020204" pitchFamily="34" charset="0"/>
              <a:buChar char="•"/>
            </a:pPr>
            <a:r>
              <a:rPr lang="da-DK" sz="1200" b="0" u="none" kern="1200" dirty="0">
                <a:solidFill>
                  <a:schemeClr val="tx1"/>
                </a:solidFill>
                <a:effectLst/>
                <a:latin typeface="+mn-lt"/>
              </a:rPr>
              <a:t>Bed eleverne om at spille "Minecraft Hour of Code</a:t>
            </a:r>
            <a:r>
              <a:rPr lang="da-DK" sz="1200" b="0" u="none" kern="1200" dirty="0">
                <a:solidFill>
                  <a:schemeClr val="tx1"/>
                </a:solidFill>
                <a:latin typeface="+mn-lt"/>
                <a:ea typeface="+mn-ea"/>
                <a:cs typeface="+mn-cs"/>
              </a:rPr>
              <a:t>™</a:t>
            </a:r>
            <a:r>
              <a:rPr lang="da-DK" sz="1200" b="0" u="none" kern="1200" dirty="0">
                <a:solidFill>
                  <a:schemeClr val="tx1"/>
                </a:solidFill>
                <a:effectLst/>
                <a:latin typeface="+mn-lt"/>
              </a:rPr>
              <a:t> Adventurer" og/eller "Minecraft Hour of Code</a:t>
            </a:r>
            <a:r>
              <a:rPr lang="da-DK" sz="1200" b="0" u="none" kern="1200" dirty="0">
                <a:solidFill>
                  <a:schemeClr val="tx1"/>
                </a:solidFill>
                <a:latin typeface="+mn-lt"/>
                <a:ea typeface="+mn-ea"/>
                <a:cs typeface="+mn-cs"/>
              </a:rPr>
              <a:t>™</a:t>
            </a:r>
            <a:r>
              <a:rPr lang="da-DK" sz="1200" b="0" u="none" kern="1200" dirty="0">
                <a:solidFill>
                  <a:schemeClr val="tx1"/>
                </a:solidFill>
                <a:effectLst/>
                <a:latin typeface="+mn-lt"/>
              </a:rPr>
              <a:t> Designer".</a:t>
            </a:r>
            <a:endParaRPr lang="da-DK" b="0" u="none" dirty="0"/>
          </a:p>
          <a:p>
            <a:endParaRPr lang="da-D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da-DK"/>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b="0" u="none" dirty="0"/>
              <a:t>"Okay alle sammen! I har kun 5 minutter tilbage til at blive færdige! </a:t>
            </a:r>
          </a:p>
          <a:p>
            <a:r>
              <a:rPr lang="da-DK" b="0" u="none" dirty="0"/>
              <a:t>[tilføj] Og husk, at I kan fortsætte med at lære at kode med Minecraft senere."</a:t>
            </a:r>
          </a:p>
          <a:p>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SLIDE OM MÅL:</a:t>
            </a:r>
            <a:endParaRPr lang="da-DK"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r>
              <a:rPr lang="da-DK" b="0" u="none" dirty="0"/>
              <a:t>At fortælle deltagerne, at tiden næsten er gået, og at læreprogrammet næsten er slut.</a:t>
            </a:r>
          </a:p>
          <a:p>
            <a:endParaRPr lang="da-DK" b="1" dirty="0"/>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da-DK"/>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endParaRPr lang="da-DK" b="0" u="none" baseline="0" dirty="0"/>
          </a:p>
          <a:p>
            <a:r>
              <a:rPr lang="da-DK" b="0" u="none" baseline="0" dirty="0"/>
              <a:t>"Lad os gå tilbage til den samtale, vi havde tidligere. Har jeres tanker om kodning ændret sig?"</a:t>
            </a:r>
          </a:p>
          <a:p>
            <a:pPr marL="628650" lvl="1" indent="-171450">
              <a:buFont typeface="Arial"/>
              <a:buChar char="•"/>
            </a:pPr>
            <a:r>
              <a:rPr lang="da-DK" dirty="0"/>
              <a:t>Hvordan vil I besvare spørgsmålet "Hvad er kode", hvis jeres familie eller en ven spørger?</a:t>
            </a:r>
          </a:p>
          <a:p>
            <a:pPr marL="628650" lvl="1" indent="-171450">
              <a:buFont typeface="Arial"/>
              <a:buChar char="•"/>
            </a:pPr>
            <a:r>
              <a:rPr lang="da-DK" dirty="0"/>
              <a:t>Hvad har I lært?</a:t>
            </a:r>
          </a:p>
          <a:p>
            <a:pPr marL="628650" lvl="1" indent="-171450">
              <a:buFont typeface="Arial"/>
              <a:buChar char="•"/>
            </a:pPr>
            <a:r>
              <a:rPr lang="da-DK" dirty="0"/>
              <a:t>Hvad var det sværeste? Hvad gjorde I, hvis I sad fast? Hvorfor er det vigtigt? [opfordrer til vedholdenhed]</a:t>
            </a:r>
          </a:p>
          <a:p>
            <a:pPr marL="628650" lvl="1" indent="-171450">
              <a:buFont typeface="Arial"/>
              <a:buChar char="•"/>
            </a:pPr>
            <a:r>
              <a:rPr lang="da-DK" dirty="0"/>
              <a:t>Hvordan er kodning kreativt? [forbind kodning med andre måder at være kreativ på som at synge, danse, bygge.]</a:t>
            </a:r>
          </a:p>
          <a:p>
            <a:pPr marL="628650" lvl="1" indent="-171450">
              <a:buFont typeface="Arial"/>
              <a:buChar char="•"/>
            </a:pPr>
            <a:r>
              <a:rPr lang="da-DK" dirty="0"/>
              <a:t>Hvem er kodning for? [forsøg at aflive myter som drenge, dem, der er gode til matematik, osv.]</a:t>
            </a:r>
          </a:p>
          <a:p>
            <a:pPr marL="628650" lvl="1" indent="-171450">
              <a:buFont typeface="Arial"/>
              <a:buChar char="•"/>
            </a:pPr>
            <a:r>
              <a:rPr lang="da-DK" dirty="0"/>
              <a:t>Hvilke ideer har I til, hvordan kode kan bruges til at skabe noget fantastisk?</a:t>
            </a:r>
          </a:p>
          <a:p>
            <a:endParaRPr lang="da-DK" b="1" u="sng" dirty="0"/>
          </a:p>
          <a:p>
            <a:r>
              <a:rPr lang="da-DK" b="1" u="sng" dirty="0"/>
              <a:t>SLIDE OM MÅL:</a:t>
            </a:r>
          </a:p>
          <a:p>
            <a:endParaRPr lang="da-DK" b="1" dirty="0"/>
          </a:p>
          <a:p>
            <a:r>
              <a:rPr lang="da-DK" b="0" dirty="0"/>
              <a:t>At vende tilbage til det første spørgsmål og for at se, hvordan børnenes opfattelse af kodning har ændret sig. </a:t>
            </a:r>
            <a:r>
              <a:rPr lang="da-DK" b="0" kern="1200" baseline="0" dirty="0">
                <a:effectLst/>
                <a:latin typeface="+mn-lt"/>
              </a:rPr>
              <a:t>D</a:t>
            </a:r>
            <a:r>
              <a:rPr lang="da-DK" kern="1200" dirty="0">
                <a:effectLst/>
                <a:latin typeface="+mn-lt"/>
              </a:rPr>
              <a:t>ette spørgsmål</a:t>
            </a:r>
            <a:r>
              <a:rPr lang="da-DK" dirty="0"/>
              <a:t> er</a:t>
            </a:r>
            <a:r>
              <a:rPr lang="da-DK" kern="1200" dirty="0">
                <a:effectLst/>
                <a:latin typeface="+mn-lt"/>
              </a:rPr>
              <a:t> en kort gengivelse for eleverne, så de kan få bekræftet, at det, de har lært og gjort under sessionen, faktisk er rigtigt. Det giver dem den forstærkning og vished om, at deres løsninger faktisk er korrekt, hvilket hjælper dem med at internalisere det, de har lært.</a:t>
            </a:r>
            <a:r>
              <a:rPr lang="da-DK" dirty="0"/>
              <a:t> </a:t>
            </a:r>
            <a:endParaRPr lang="da-DK" b="0" dirty="0"/>
          </a:p>
          <a:p>
            <a:endParaRPr lang="da-DK" b="1" dirty="0"/>
          </a:p>
          <a:p>
            <a:pPr marL="0" marR="0" indent="0" algn="l" defTabSz="914400" rtl="0" eaLnBrk="1" fontAlgn="auto" latinLnBrk="0" hangingPunct="1">
              <a:lnSpc>
                <a:spcPct val="100000"/>
              </a:lnSpc>
              <a:spcBef>
                <a:spcPts val="0"/>
              </a:spcBef>
              <a:spcAft>
                <a:spcPts val="0"/>
              </a:spcAft>
              <a:buClrTx/>
              <a:buSzTx/>
              <a:buFontTx/>
              <a:buNone/>
              <a:tabLst/>
              <a:defRPr/>
            </a:pPr>
            <a:endParaRPr lang="da-DK"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da-DK"/>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da-DK" sz="1200" b="1" i="0" u="sng" strike="noStrike" kern="1200" cap="none" dirty="0">
                <a:solidFill>
                  <a:schemeClr val="dk1"/>
                </a:solidFill>
                <a:effectLst/>
                <a:latin typeface="Calibri"/>
                <a:sym typeface="Calibri"/>
              </a:rPr>
              <a:t>SLIDE OM MÅL:</a:t>
            </a:r>
            <a:r>
              <a:rPr lang="da-DK" dirty="0"/>
              <a:t> </a:t>
            </a:r>
            <a:r>
              <a:rPr lang="da-DK" sz="1200" b="0" i="0" u="none" strike="noStrike" kern="1200" cap="none" dirty="0">
                <a:solidFill>
                  <a:schemeClr val="dk1"/>
                </a:solidFill>
                <a:effectLst/>
                <a:latin typeface="Calibri"/>
                <a:sym typeface="Calibri"/>
              </a:rPr>
              <a:t>At afslutte workshoppen med godt humør.</a:t>
            </a:r>
            <a:endParaRPr lang="da-DK" b="0" dirty="0">
              <a:effectLst/>
            </a:endParaRPr>
          </a:p>
          <a:p>
            <a:br>
              <a:rPr dirty="0"/>
            </a:br>
            <a:r>
              <a:rPr lang="da-DK" sz="1200" b="1" i="0" u="sng" strike="noStrike" kern="1200" cap="none" dirty="0">
                <a:solidFill>
                  <a:schemeClr val="dk1"/>
                </a:solidFill>
                <a:effectLst/>
                <a:latin typeface="Calibri"/>
                <a:sym typeface="Calibri"/>
              </a:rPr>
              <a:t>EKSEMPEL-SCRIPT:</a:t>
            </a:r>
            <a:r>
              <a:rPr lang="da-DK" dirty="0"/>
              <a:t> </a:t>
            </a:r>
            <a:r>
              <a:rPr lang="da-DK" b="0" u="none" dirty="0"/>
              <a:t>"Tillykke! </a:t>
            </a:r>
            <a:r>
              <a:rPr lang="da-DK" dirty="0"/>
              <a:t>Du har gennemført dette års</a:t>
            </a:r>
            <a:r>
              <a:rPr lang="da-DK" b="0" u="none" dirty="0"/>
              <a:t> </a:t>
            </a:r>
            <a:r>
              <a:rPr lang="da-DK" sz="1200" dirty="0">
                <a:solidFill>
                  <a:schemeClr val="bg1"/>
                </a:solidFill>
                <a:latin typeface="Segoe UI Light" panose="020B0502040204020203" pitchFamily="34" charset="0"/>
              </a:rPr>
              <a:t>Hour of Code™</a:t>
            </a:r>
            <a:r>
              <a:rPr lang="da-DK" sz="1200" b="0" u="none" baseline="0" dirty="0">
                <a:solidFill>
                  <a:schemeClr val="bg1"/>
                </a:solidFill>
                <a:latin typeface="Segoe UI Light" panose="020B0502040204020203" pitchFamily="34" charset="0"/>
              </a:rPr>
              <a:t>!"</a:t>
            </a:r>
            <a:endParaRPr lang="da-DK" b="0" u="none" baseline="0" dirty="0"/>
          </a:p>
          <a:p>
            <a:br>
              <a:rPr lang="en-US" b="0" dirty="0">
                <a:effectLst/>
              </a:rPr>
            </a:br>
            <a:endParaRPr lang="da-DK"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da-D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"Nu hvor du er på vej til at blive en kodningsekspert, er her nogle gratis ressourcer, du kan prøve! Husk at notere disse link, og fortsæt med at kode!"</a:t>
            </a:r>
          </a:p>
          <a:p>
            <a:endParaRPr lang="da-DK" b="1" u="sng" dirty="0"/>
          </a:p>
          <a:p>
            <a:r>
              <a:rPr lang="da-DK" b="1" u="sng" dirty="0"/>
              <a:t>SLIDE OM MÅL:</a:t>
            </a:r>
          </a:p>
          <a:p>
            <a:endParaRPr lang="da-DK" b="1" u="sng" dirty="0"/>
          </a:p>
          <a:p>
            <a:r>
              <a:rPr lang="da-DK" b="0" u="none" dirty="0"/>
              <a:t>At motivere unge mennesker til at fortsætte med at kode.</a:t>
            </a:r>
          </a:p>
          <a:p>
            <a:endParaRPr lang="da-DK" b="0" u="none" baseline="0" dirty="0"/>
          </a:p>
          <a:p>
            <a:r>
              <a:rPr lang="da-DK" b="1" u="sng" baseline="0" dirty="0"/>
              <a:t>NOTE TIL ARRANGØR:</a:t>
            </a:r>
          </a:p>
          <a:p>
            <a:r>
              <a:rPr lang="da-DK" sz="1200" kern="1200" dirty="0">
                <a:solidFill>
                  <a:schemeClr val="tx1"/>
                </a:solidFill>
                <a:effectLst/>
                <a:latin typeface="+mn-lt"/>
              </a:rPr>
              <a:t>Deltagerene kan når som helst få adgang til deres </a:t>
            </a:r>
            <a:r>
              <a:rPr lang="da-DK" sz="1200" b="1" kern="1200" dirty="0">
                <a:solidFill>
                  <a:schemeClr val="tx1"/>
                </a:solidFill>
                <a:effectLst/>
                <a:latin typeface="+mn-lt"/>
              </a:rPr>
              <a:t>Hour of Code™-certifikater</a:t>
            </a:r>
            <a:r>
              <a:rPr lang="da-DK" sz="1200" kern="1200" dirty="0">
                <a:solidFill>
                  <a:schemeClr val="tx1"/>
                </a:solidFill>
                <a:effectLst/>
                <a:latin typeface="+mn-lt"/>
              </a:rPr>
              <a:t>, efter de har startet deres Hour of Code</a:t>
            </a:r>
            <a:r>
              <a:rPr lang="da-DK" sz="1200" b="0" u="none" kern="1200" dirty="0">
                <a:solidFill>
                  <a:schemeClr val="tx1"/>
                </a:solidFill>
                <a:latin typeface="+mn-lt"/>
                <a:ea typeface="+mn-ea"/>
                <a:cs typeface="+mn-cs"/>
              </a:rPr>
              <a:t>™</a:t>
            </a:r>
            <a:r>
              <a:rPr lang="da-DK" sz="1200" kern="1200" dirty="0">
                <a:solidFill>
                  <a:schemeClr val="tx1"/>
                </a:solidFill>
                <a:effectLst/>
                <a:latin typeface="+mn-lt"/>
              </a:rPr>
              <a:t>-læreprogram og efter deres Hour of Code</a:t>
            </a:r>
            <a:r>
              <a:rPr lang="da-DK" sz="1200" kern="1200" baseline="30000" dirty="0">
                <a:solidFill>
                  <a:schemeClr val="tx1"/>
                </a:solidFill>
                <a:effectLst/>
                <a:latin typeface="+mn-lt"/>
              </a:rPr>
              <a:t>TM</a:t>
            </a:r>
            <a:r>
              <a:rPr lang="da-DK" sz="1200" kern="1200" dirty="0">
                <a:solidFill>
                  <a:schemeClr val="tx1"/>
                </a:solidFill>
                <a:effectLst/>
                <a:latin typeface="+mn-lt"/>
              </a:rPr>
              <a:t>-event, på code.org.</a:t>
            </a:r>
          </a:p>
          <a:p>
            <a:endParaRPr lang="da-DK" sz="1200" kern="1200" dirty="0">
              <a:solidFill>
                <a:schemeClr val="tx1"/>
              </a:solidFill>
              <a:effectLst/>
              <a:latin typeface="+mn-lt"/>
              <a:ea typeface="+mn-ea"/>
              <a:cs typeface="+mn-cs"/>
            </a:endParaRPr>
          </a:p>
          <a:p>
            <a:r>
              <a:rPr lang="da-DK" sz="1200" kern="1200" dirty="0">
                <a:solidFill>
                  <a:schemeClr val="tx1"/>
                </a:solidFill>
                <a:effectLst/>
                <a:latin typeface="+mn-lt"/>
              </a:rPr>
              <a:t>Juster, hvad der skal indgå i slidet med yderligere ressourcer, i forhold til målgruppen:</a:t>
            </a:r>
          </a:p>
          <a:p>
            <a:endParaRPr lang="da-DK" sz="1200" b="1" u="none" kern="1200" dirty="0">
              <a:solidFill>
                <a:schemeClr val="tx1"/>
              </a:solidFill>
              <a:effectLst/>
              <a:latin typeface="+mn-lt"/>
              <a:ea typeface="+mn-ea"/>
              <a:cs typeface="+mn-cs"/>
            </a:endParaRPr>
          </a:p>
          <a:p>
            <a:r>
              <a:rPr lang="da-DK" sz="1200" b="1" u="none" kern="1200" dirty="0">
                <a:solidFill>
                  <a:schemeClr val="tx1"/>
                </a:solidFill>
                <a:effectLst/>
                <a:latin typeface="+mn-lt"/>
              </a:rPr>
              <a:t>Deltagerne kan uploade deres kode til Minecraft: Education Edition og/eller Minecraft på Windows 10.</a:t>
            </a:r>
          </a:p>
          <a:p>
            <a:r>
              <a:rPr lang="da-DK" sz="1200" b="0" u="none" kern="1200" dirty="0">
                <a:solidFill>
                  <a:schemeClr val="tx1"/>
                </a:solidFill>
                <a:effectLst/>
                <a:latin typeface="+mn-lt"/>
              </a:rPr>
              <a:t>Deltagerne kan bruge Code Studio til at importere deres kode til det virkelige spil – og se deres kode kommer til live!</a:t>
            </a:r>
          </a:p>
          <a:p>
            <a:endParaRPr lang="da-DK"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kern="1200" dirty="0">
                <a:solidFill>
                  <a:schemeClr val="tx1"/>
                </a:solidFill>
                <a:effectLst/>
                <a:latin typeface="+mn-lt"/>
              </a:rPr>
              <a:t>Udforsk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Minecraft: Education Edition er udviklet til skoler og indeholder administrationsværktøjer til klasseværelset, lektionsplaner og mere. Se mere på </a:t>
            </a:r>
            <a:r>
              <a:rPr lang="en-US" sz="1200" u="sng" kern="1200" dirty="0">
                <a:solidFill>
                  <a:schemeClr val="tx1"/>
                </a:solidFill>
                <a:effectLst/>
                <a:latin typeface="+mn-lt"/>
                <a:ea typeface="+mn-ea"/>
                <a:cs typeface="+mn-cs"/>
                <a:hlinkClick r:id="rId3"/>
              </a:rPr>
              <a:t>https://education.minecraft.net</a:t>
            </a:r>
            <a:r>
              <a:rPr lang="da-DK" sz="1200" kern="1200" dirty="0">
                <a:solidFill>
                  <a:schemeClr val="tx1"/>
                </a:solidFill>
                <a:effectLst/>
                <a:latin typeface="+mn-lt"/>
              </a:rPr>
              <a:t>.</a:t>
            </a:r>
            <a:endParaRPr lang="da-DK"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kern="1200" dirty="0">
                <a:solidFill>
                  <a:schemeClr val="tx1"/>
                </a:solidFill>
                <a:effectLst/>
                <a:latin typeface="+mn-lt"/>
              </a:rPr>
              <a:t>Se, hvordan digitale færdigheder – lige fra digital læsedygtighed til uddannelse i computervidenskab – kan bringes til dit community</a:t>
            </a:r>
            <a:br>
              <a:rPr dirty="0"/>
            </a:br>
            <a:r>
              <a:rPr lang="da-DK" sz="1200" kern="1200" dirty="0">
                <a:solidFill>
                  <a:schemeClr val="tx1"/>
                </a:solidFill>
                <a:effectLst/>
                <a:latin typeface="+mn-lt"/>
              </a:rPr>
              <a:t>https://Microsoft.com/digitalskills  </a:t>
            </a:r>
          </a:p>
          <a:p>
            <a:endParaRPr lang="da-DK" b="0" u="none" dirty="0"/>
          </a:p>
          <a:p>
            <a:r>
              <a:rPr lang="da-DK"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da-DK" sz="1200" b="1" kern="1200" dirty="0">
                <a:solidFill>
                  <a:schemeClr val="tx1"/>
                </a:solidFill>
                <a:effectLst/>
                <a:latin typeface="+mn-lt"/>
              </a:rPr>
              <a:t>)</a:t>
            </a:r>
            <a:r>
              <a:rPr lang="da-DK" sz="1200" kern="1200" dirty="0">
                <a:solidFill>
                  <a:schemeClr val="tx1"/>
                </a:solidFill>
                <a:effectLst/>
                <a:latin typeface="+mn-lt"/>
              </a:rPr>
              <a:t> Gå ud over Hour of Code™ med Code.org's værktøjer til undervisere. Det kræver ingen erfaring at begynde at undervise computervidenskab i dit klasseværelse. Code.org tilbyder undervisningsplaner, lektionsplaner, professionelle læringsprogrammer og et hav af nyttige værktøjer til alle klassetrin – alt, hvad du skal bruge, helt gratis. Gå til </a:t>
            </a:r>
            <a:r>
              <a:rPr lang="en-US" sz="1200" kern="1200" dirty="0">
                <a:solidFill>
                  <a:schemeClr val="tx1"/>
                </a:solidFill>
                <a:effectLst/>
                <a:latin typeface="+mn-lt"/>
                <a:ea typeface="+mn-ea"/>
                <a:cs typeface="+mn-cs"/>
                <a:hlinkClick r:id="rId5"/>
              </a:rPr>
              <a:t>code.org/educate</a:t>
            </a:r>
            <a:r>
              <a:rPr lang="da-DK" sz="1200" kern="1200" dirty="0">
                <a:solidFill>
                  <a:schemeClr val="tx1"/>
                </a:solidFill>
                <a:effectLst/>
                <a:latin typeface="+mn-lt"/>
              </a:rPr>
              <a:t>, og vælg dit klassetrin for at komme i gang!</a:t>
            </a:r>
          </a:p>
          <a:p>
            <a:r>
              <a:rPr lang="da-DK" sz="1200" kern="1200" dirty="0">
                <a:solidFill>
                  <a:schemeClr val="tx1"/>
                </a:solidFill>
                <a:effectLst/>
                <a:latin typeface="+mn-lt"/>
              </a:rPr>
              <a:t> </a:t>
            </a:r>
          </a:p>
          <a:p>
            <a:r>
              <a:rPr lang="da-DK"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da-DK" sz="1200" b="1" kern="1200" dirty="0">
                <a:solidFill>
                  <a:schemeClr val="tx1"/>
                </a:solidFill>
                <a:effectLst/>
                <a:latin typeface="+mn-lt"/>
              </a:rPr>
              <a:t>) </a:t>
            </a:r>
            <a:r>
              <a:rPr lang="da-DK" sz="1200" kern="1200" dirty="0">
                <a:solidFill>
                  <a:schemeClr val="tx1"/>
                </a:solidFill>
                <a:effectLst/>
                <a:latin typeface="+mn-lt"/>
              </a:rPr>
              <a:t>Havde du en god oplevelse med Hour of Code™? Verdenen inden for computervidenskab har meget mere at tilbyde! Code Studio har opgaver, spil og kurser for alle aldre. Lær, hvordan du laver dine egne spil og programmer, og del dem derefter med dine venner. Gå til </a:t>
            </a:r>
            <a:r>
              <a:rPr lang="en-US" sz="1200" kern="1200" dirty="0">
                <a:solidFill>
                  <a:schemeClr val="tx1"/>
                </a:solidFill>
                <a:effectLst/>
                <a:latin typeface="+mn-lt"/>
                <a:ea typeface="+mn-ea"/>
                <a:cs typeface="+mn-cs"/>
                <a:hlinkClick r:id="rId7"/>
              </a:rPr>
              <a:t>studio.code.org</a:t>
            </a:r>
            <a:r>
              <a:rPr lang="da-DK" sz="1200" kern="1200" dirty="0">
                <a:solidFill>
                  <a:schemeClr val="tx1"/>
                </a:solidFill>
                <a:effectLst/>
                <a:latin typeface="+mn-lt"/>
              </a:rPr>
              <a:t>, og start i dag!</a:t>
            </a:r>
          </a:p>
          <a:p>
            <a:endParaRPr lang="da-DK" b="1" dirty="0"/>
          </a:p>
          <a:p>
            <a:endParaRPr lang="da-D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da-DK"/>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b="1" u="sng" dirty="0"/>
              <a:t>Velkommen!</a:t>
            </a:r>
          </a:p>
          <a:p>
            <a:pPr marL="0" marR="0" lvl="0" indent="0" algn="l" defTabSz="914400" rtl="0" eaLnBrk="1" fontAlgn="auto" latinLnBrk="0" hangingPunct="1">
              <a:lnSpc>
                <a:spcPct val="100000"/>
              </a:lnSpc>
              <a:spcBef>
                <a:spcPts val="0"/>
              </a:spcBef>
              <a:spcAft>
                <a:spcPts val="0"/>
              </a:spcAft>
              <a:buClrTx/>
              <a:buSzTx/>
              <a:buFontTx/>
              <a:buNone/>
              <a:tabLst/>
              <a:defRPr/>
            </a:pPr>
            <a:r>
              <a:rPr lang="da-DK" b="0" u="none" dirty="0"/>
              <a:t>[Præsenter dig selv for klassen, hvem du er, hvad du laver, og om du arbejder med teknologi, fortæl dem, hvorfor du er interesseret i </a:t>
            </a:r>
            <a:r>
              <a:rPr lang="da-DK" sz="1200" dirty="0">
                <a:solidFill>
                  <a:schemeClr val="bg1"/>
                </a:solidFill>
                <a:latin typeface="Segoe UI Light" panose="020B0502040204020203" pitchFamily="34" charset="0"/>
              </a:rPr>
              <a:t>Hour of Code</a:t>
            </a:r>
            <a:r>
              <a:rPr lang="da-DK" sz="3600" b="0" u="none" kern="1200" dirty="0">
                <a:solidFill>
                  <a:schemeClr val="tx1"/>
                </a:solidFill>
                <a:latin typeface="+mn-lt"/>
                <a:ea typeface="+mn-ea"/>
                <a:cs typeface="+mn-cs"/>
              </a:rPr>
              <a:t>™</a:t>
            </a:r>
            <a:r>
              <a:rPr lang="da-DK" sz="1200" baseline="30000" dirty="0">
                <a:solidFill>
                  <a:schemeClr val="bg1"/>
                </a:solidFill>
                <a:latin typeface="Segoe UI Light" panose="020B0502040204020203" pitchFamily="34" charset="0"/>
              </a:rPr>
              <a:t>] </a:t>
            </a:r>
            <a:endParaRPr lang="da-DK"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a-DK"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"Først skal vi se en kort video, der viser, hvor populært kodning er blevet de seneste par år, og hvor mange skønne mennesker som jer, der har prøvet det!"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1" u="sng" baseline="0" dirty="0"/>
              <a:t>NOTE TIL ARRANGØR:</a:t>
            </a:r>
          </a:p>
          <a:p>
            <a:pPr marL="0" marR="0" indent="0" algn="l" defTabSz="914400" rtl="0" eaLnBrk="1" fontAlgn="auto" latinLnBrk="0" hangingPunct="1">
              <a:lnSpc>
                <a:spcPct val="100000"/>
              </a:lnSpc>
              <a:spcBef>
                <a:spcPts val="0"/>
              </a:spcBef>
              <a:spcAft>
                <a:spcPts val="0"/>
              </a:spcAft>
              <a:buClrTx/>
              <a:buSzTx/>
              <a:buFontTx/>
              <a:buNone/>
              <a:tabLst/>
              <a:defRPr/>
            </a:pPr>
            <a:r>
              <a:rPr lang="da-DK" b="0" u="none" baseline="0" dirty="0"/>
              <a:t>Videoen afspilles automatisk, når du skifter til det næste slide. </a:t>
            </a:r>
            <a:endParaRPr lang="da-DK" b="1" u="sng" dirty="0"/>
          </a:p>
          <a:p>
            <a:endParaRPr lang="da-DK" b="1" u="sng" dirty="0"/>
          </a:p>
          <a:p>
            <a:endParaRPr lang="da-DK" b="1" dirty="0"/>
          </a:p>
          <a:p>
            <a:pPr marL="0" marR="0" indent="0" algn="l" defTabSz="914400" rtl="0" eaLnBrk="1" fontAlgn="auto" latinLnBrk="0" hangingPunct="1">
              <a:lnSpc>
                <a:spcPct val="100000"/>
              </a:lnSpc>
              <a:spcBef>
                <a:spcPts val="0"/>
              </a:spcBef>
              <a:spcAft>
                <a:spcPts val="0"/>
              </a:spcAft>
              <a:buClrTx/>
              <a:buSzTx/>
              <a:buFontTx/>
              <a:buNone/>
              <a:tabLst/>
              <a:defRPr/>
            </a:pPr>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da-DK"/>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 </a:t>
            </a:r>
          </a:p>
          <a:p>
            <a:endParaRPr lang="da-DK" b="1" u="sng" dirty="0"/>
          </a:p>
          <a:p>
            <a:endParaRPr lang="da-DK" b="1" u="sng" dirty="0"/>
          </a:p>
          <a:p>
            <a:r>
              <a:rPr lang="da-DK" b="1" u="sng" dirty="0"/>
              <a:t>SLIDE OM MÅL:</a:t>
            </a:r>
            <a:r>
              <a:rPr lang="da-DK" dirty="0"/>
              <a:t> </a:t>
            </a:r>
          </a:p>
          <a:p>
            <a:endParaRPr lang="da-DK" b="0" u="none" baseline="0" dirty="0"/>
          </a:p>
          <a:p>
            <a:r>
              <a:rPr lang="da-DK" b="0" u="none" baseline="0" dirty="0"/>
              <a:t>At afslutte eventen</a:t>
            </a:r>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endParaRPr lang="da-DK" sz="1200" kern="1200" dirty="0">
              <a:solidFill>
                <a:schemeClr val="tx1"/>
              </a:solidFill>
              <a:effectLst/>
              <a:latin typeface="+mn-lt"/>
              <a:ea typeface="+mn-ea"/>
              <a:cs typeface="+mn-cs"/>
            </a:endParaRPr>
          </a:p>
          <a:p>
            <a:r>
              <a:rPr lang="da-DK" sz="1200" kern="1200" dirty="0">
                <a:solidFill>
                  <a:schemeClr val="tx1"/>
                </a:solidFill>
                <a:effectLst/>
                <a:latin typeface="+mn-lt"/>
              </a:rPr>
              <a:t>Hvis dette billede skal udskiftes, skal du sikre dig, at det overholder følgende kriterier: </a:t>
            </a:r>
            <a:endParaRPr lang="da-DK" dirty="0"/>
          </a:p>
          <a:p>
            <a:pPr marL="628650" lvl="1" indent="-171450">
              <a:buFont typeface="Arial"/>
              <a:buChar char="•"/>
            </a:pPr>
            <a:r>
              <a:rPr lang="da-DK" sz="1200" kern="1200" dirty="0">
                <a:solidFill>
                  <a:schemeClr val="tx1"/>
                </a:solidFill>
                <a:effectLst/>
                <a:latin typeface="+mn-lt"/>
              </a:rPr>
              <a:t>Indeholder begge køn </a:t>
            </a:r>
          </a:p>
          <a:p>
            <a:pPr marL="628650" lvl="1" indent="-171450">
              <a:buFont typeface="Arial"/>
              <a:buChar char="•"/>
            </a:pPr>
            <a:r>
              <a:rPr lang="da-DK" sz="1200" kern="1200" dirty="0">
                <a:solidFill>
                  <a:schemeClr val="tx1"/>
                </a:solidFill>
                <a:effectLst/>
                <a:latin typeface="+mn-lt"/>
              </a:rPr>
              <a:t>Viser, at deltagerne har det sjovt </a:t>
            </a:r>
            <a:endParaRPr lang="da-DK" dirty="0">
              <a:effectLst/>
            </a:endParaRPr>
          </a:p>
          <a:p>
            <a:pPr marL="628650" lvl="1" indent="-171450">
              <a:buFont typeface="Arial"/>
              <a:buChar char="•"/>
            </a:pPr>
            <a:r>
              <a:rPr lang="da-DK" sz="1200" kern="1200" dirty="0">
                <a:solidFill>
                  <a:schemeClr val="tx1"/>
                </a:solidFill>
                <a:effectLst/>
                <a:latin typeface="+mn-lt"/>
              </a:rPr>
              <a:t>Indeholder en gruppe mennesker, ikke kun enkeltpersoner </a:t>
            </a:r>
          </a:p>
          <a:p>
            <a:endParaRPr lang="da-DK" b="1" u="sng" dirty="0"/>
          </a:p>
          <a:p>
            <a:r>
              <a:rPr lang="da-DK" b="1" u="sng" dirty="0"/>
              <a:t>Copyright 2017: </a:t>
            </a:r>
          </a:p>
          <a:p>
            <a:r>
              <a:rPr lang="da-DK" sz="1200" kern="1200" dirty="0">
                <a:solidFill>
                  <a:schemeClr val="tx1"/>
                </a:solidFill>
                <a:effectLst/>
                <a:latin typeface="+mn-lt"/>
              </a:rPr>
              <a:t>Denne præsentation licenseres – sælges ikke. Du må ikke kopiere, tilpasse, ændre, foretage afledende værker af, distribuere, vise offentligt, sælge eller bruge dette indhold til kommercielle formål uden udtrykkelig og forudgående skriftlig godkendelse fra Microsoft Corporation. </a:t>
            </a:r>
          </a:p>
          <a:p>
            <a:r>
              <a:rPr lang="da-DK" sz="1200" kern="1200" dirty="0">
                <a:solidFill>
                  <a:schemeClr val="tx1"/>
                </a:solidFill>
                <a:effectLst/>
                <a:latin typeface="+mn-lt"/>
              </a:rPr>
              <a:t> </a:t>
            </a:r>
          </a:p>
          <a:p>
            <a:r>
              <a:rPr lang="da-DK" sz="1200" kern="1200" dirty="0">
                <a:solidFill>
                  <a:schemeClr val="tx1"/>
                </a:solidFill>
                <a:effectLst/>
                <a:latin typeface="+mn-lt"/>
              </a:rPr>
              <a:t>Denne præsentation leveres "som den er og forefindes". Microsoft afgiver ingen garantier, hverken udtrykkelige eller underforståede. Oplysninger og holdninger i denne præsentation, inklusive URL-adresser og andre webstedsreferencer på nettet, kan ændres uden varsel. </a:t>
            </a:r>
          </a:p>
          <a:p>
            <a:r>
              <a:rPr lang="da-DK" sz="1200" kern="1200" dirty="0">
                <a:solidFill>
                  <a:schemeClr val="tx1"/>
                </a:solidFill>
                <a:effectLst/>
                <a:latin typeface="+mn-lt"/>
              </a:rPr>
              <a:t> </a:t>
            </a:r>
          </a:p>
          <a:p>
            <a:r>
              <a:rPr lang="da-DK" sz="1200" kern="1200" dirty="0">
                <a:solidFill>
                  <a:schemeClr val="tx1"/>
                </a:solidFill>
                <a:effectLst/>
                <a:latin typeface="+mn-lt"/>
              </a:rPr>
              <a:t>Visse eksempler heri er kun til illustrative formål og er fiktive. Ingen tilknytning eller forbindelse er tiltænkt eller bør udledes heraf. </a:t>
            </a:r>
          </a:p>
          <a:p>
            <a:r>
              <a:rPr lang="da-DK" sz="1200" kern="1200" dirty="0">
                <a:solidFill>
                  <a:schemeClr val="tx1"/>
                </a:solidFill>
                <a:effectLst/>
                <a:latin typeface="+mn-lt"/>
              </a:rPr>
              <a:t> </a:t>
            </a:r>
          </a:p>
          <a:p>
            <a:r>
              <a:rPr lang="da-DK" sz="1200" kern="1200" dirty="0">
                <a:solidFill>
                  <a:schemeClr val="tx1"/>
                </a:solidFill>
                <a:effectLst/>
                <a:latin typeface="+mn-lt"/>
              </a:rPr>
              <a:t>Du må bruge denne præsentation til personlig brug, i klasseværelse og med elever som del af code.org og andre kodningsevents. Denne præsentation giver dig ikke nogen juridiske rettigheder til immaterielle rettigheder i noget Microsoft-produkt. </a:t>
            </a:r>
          </a:p>
          <a:p>
            <a:r>
              <a:rPr lang="da-DK" sz="1200" kern="1200" dirty="0">
                <a:solidFill>
                  <a:schemeClr val="tx1"/>
                </a:solidFill>
                <a:effectLst/>
                <a:latin typeface="+mn-lt"/>
              </a:rPr>
              <a:t> </a:t>
            </a:r>
          </a:p>
          <a:p>
            <a:r>
              <a:rPr lang="da-DK" sz="1200" kern="1200" dirty="0">
                <a:solidFill>
                  <a:schemeClr val="tx1"/>
                </a:solidFill>
                <a:effectLst/>
                <a:latin typeface="+mn-lt"/>
              </a:rPr>
              <a:t>Microsoft og varemærkerne vist på </a:t>
            </a:r>
            <a:r>
              <a:rPr lang="en-US" sz="1200" kern="1200" dirty="0">
                <a:solidFill>
                  <a:schemeClr val="tx1"/>
                </a:solidFill>
                <a:effectLst/>
                <a:latin typeface="+mn-lt"/>
                <a:ea typeface="+mn-ea"/>
                <a:cs typeface="+mn-cs"/>
                <a:hlinkClick r:id="rId3"/>
              </a:rPr>
              <a:t>http://www.microsoft.com/en-us/legal/intellectualproperty/trademarks/en-us.aspx </a:t>
            </a:r>
            <a:r>
              <a:rPr lang="da-DK" sz="1200" kern="1200" dirty="0">
                <a:solidFill>
                  <a:schemeClr val="tx1"/>
                </a:solidFill>
                <a:effectLst/>
                <a:latin typeface="+mn-lt"/>
              </a:rPr>
              <a:t>er varemærker tilhørende Microsoft-koncernen. Alle andre mærker tilhører deres respektive ejere.</a:t>
            </a:r>
          </a:p>
          <a:p>
            <a:endParaRPr lang="da-DK"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a-DK" sz="1200" b="0" i="0" u="none" strike="noStrike" kern="1200" cap="none" spc="0" normalizeH="0" baseline="0" noProof="0" dirty="0">
                <a:ln>
                  <a:noFill/>
                </a:ln>
                <a:solidFill>
                  <a:prstClr val="black"/>
                </a:solidFill>
                <a:effectLst/>
                <a:uLnTx/>
                <a:uFillTx/>
                <a:latin typeface="+mn-lt"/>
              </a:rPr>
              <a:t>© Code.org, 2017. Code.org®, CODE-logoet og Hour of Code® er varemærker tilhørende Code.org</a:t>
            </a:r>
            <a:endParaRPr kumimoji="0" lang="da-D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a-DK" sz="1200" b="0" i="0" u="none" strike="noStrike" kern="1200" cap="none" spc="0" normalizeH="0" baseline="0" noProof="0" dirty="0">
                <a:ln>
                  <a:noFill/>
                </a:ln>
                <a:solidFill>
                  <a:prstClr val="black"/>
                </a:solidFill>
                <a:effectLst/>
                <a:uLnTx/>
                <a:uFillTx/>
                <a:latin typeface="+mn-lt"/>
              </a:rPr>
              <a:t>Mojang © 2017. "Minecraft" er et varemærke tilhørende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a-DK" sz="1200" b="0" i="0" u="none" strike="noStrike" kern="1200" cap="none" spc="0" normalizeH="0" baseline="0" noProof="0" dirty="0">
                <a:ln>
                  <a:noFill/>
                </a:ln>
                <a:solidFill>
                  <a:prstClr val="black"/>
                </a:solidFill>
                <a:effectLst/>
                <a:uLnTx/>
                <a:uFillTx/>
                <a:latin typeface="+mn-lt"/>
              </a:rPr>
              <a:t>© 2017 Microsoft Corporation. Alle rettigheder forbeholdes.</a:t>
            </a:r>
          </a:p>
          <a:p>
            <a:pPr marL="457200" lvl="1" indent="0">
              <a:buFont typeface="Arial"/>
              <a:buNone/>
            </a:pPr>
            <a:endParaRPr lang="da-DK"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da-DK"/>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SLIDE OM MÅL:</a:t>
            </a:r>
          </a:p>
          <a:p>
            <a:endParaRPr lang="da-DK"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At få unge mennesker interesserede i</a:t>
            </a:r>
            <a:r>
              <a:rPr lang="da-DK" b="0" u="none" baseline="0" dirty="0"/>
              <a:t> </a:t>
            </a:r>
            <a:r>
              <a:rPr lang="da-DK" sz="1200" dirty="0">
                <a:solidFill>
                  <a:schemeClr val="bg1"/>
                </a:solidFill>
                <a:latin typeface="Segoe UI Light" panose="020B0502040204020203" pitchFamily="34" charset="0"/>
              </a:rPr>
              <a:t>Hour of Code</a:t>
            </a:r>
            <a:r>
              <a:rPr lang="da-DK" sz="3600" b="0" u="none" kern="1200" dirty="0">
                <a:solidFill>
                  <a:schemeClr val="tx1"/>
                </a:solidFill>
                <a:latin typeface="+mn-lt"/>
                <a:ea typeface="+mn-ea"/>
                <a:cs typeface="+mn-cs"/>
              </a:rPr>
              <a:t>™</a:t>
            </a:r>
            <a:r>
              <a:rPr lang="da-DK" sz="1200" dirty="0">
                <a:solidFill>
                  <a:schemeClr val="bg1"/>
                </a:solidFill>
                <a:latin typeface="Segoe UI Light" panose="020B0502040204020203" pitchFamily="34" charset="0"/>
              </a:rPr>
              <a:t>-</a:t>
            </a:r>
            <a:r>
              <a:rPr lang="da-DK" b="0" u="none" baseline="0" dirty="0"/>
              <a:t>læreprogrammet.</a:t>
            </a:r>
            <a:endParaRPr lang="da-DK" b="1" u="sng" dirty="0"/>
          </a:p>
          <a:p>
            <a:endParaRPr lang="da-DK" b="1" u="sng" dirty="0"/>
          </a:p>
          <a:p>
            <a:r>
              <a:rPr lang="da-DK" b="1" u="sng" dirty="0"/>
              <a:t>BILLEDINSTRUKTIONER TIL DETTE SLIDE:</a:t>
            </a:r>
            <a:endParaRPr lang="da-DK" sz="1200" u="sng" kern="1200" dirty="0">
              <a:solidFill>
                <a:schemeClr val="tx1"/>
              </a:solidFill>
              <a:effectLst/>
              <a:latin typeface="+mn-lt"/>
              <a:ea typeface="+mn-ea"/>
              <a:cs typeface="+mn-cs"/>
            </a:endParaRPr>
          </a:p>
          <a:p>
            <a:endParaRPr lang="da-DK" sz="1200" kern="1200" dirty="0">
              <a:solidFill>
                <a:schemeClr val="tx1"/>
              </a:solidFill>
              <a:effectLst/>
              <a:latin typeface="+mn-lt"/>
              <a:ea typeface="+mn-ea"/>
              <a:cs typeface="+mn-cs"/>
            </a:endParaRPr>
          </a:p>
          <a:p>
            <a:r>
              <a:rPr lang="da-DK" dirty="0"/>
              <a:t>Videoen afspilles automatisk. </a:t>
            </a:r>
          </a:p>
          <a:p>
            <a:endParaRPr lang="da-DK" dirty="0"/>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Hvis du vil ændre sprog eller undertekster, kan du bruge linket nedenfor ved at klikke på tandhjulet for "indstillinger" nederst til højre i videoen. Du skal muligvis integrere linket igen, hvis du gør det: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a-D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Der findes flere videoer på code.org og andre materialer, hvis du leder efter et andet budskab til dit publikum.</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da-DK"/>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endParaRPr lang="da-DK" sz="1200" kern="1200" dirty="0">
              <a:solidFill>
                <a:schemeClr val="tx1"/>
              </a:solidFill>
              <a:effectLst/>
              <a:latin typeface="+mn-lt"/>
              <a:ea typeface="+mn-ea"/>
              <a:cs typeface="+mn-cs"/>
            </a:endParaRPr>
          </a:p>
          <a:p>
            <a:r>
              <a:rPr lang="da-DK" b="0" u="none" dirty="0"/>
              <a:t>"Hvad tænker du, når du hører ordene "kode" og "kodning"? At det handler om hemmeligheder, lige som en hemmelig kode? Hvilke mennesker, tror du, koder? Lad din fantasi få frie tøjler!"</a:t>
            </a:r>
            <a:endParaRPr lang="da-DK" sz="1200" kern="1200" dirty="0">
              <a:solidFill>
                <a:schemeClr val="tx1"/>
              </a:solidFill>
              <a:effectLst/>
              <a:latin typeface="+mn-lt"/>
              <a:ea typeface="+mn-ea"/>
              <a:cs typeface="+mn-cs"/>
            </a:endParaRPr>
          </a:p>
          <a:p>
            <a:endParaRPr lang="da-D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SLIDE OM MÅL:</a:t>
            </a:r>
            <a:r>
              <a:rPr lang="da-DK"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da-DK"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baseline="0" dirty="0"/>
              <a:t>Dette slide skal fungere som en ice-breaker.</a:t>
            </a:r>
          </a:p>
          <a:p>
            <a:pPr marL="0" marR="0" indent="0" algn="l" defTabSz="914400" rtl="0" eaLnBrk="1" fontAlgn="auto" latinLnBrk="0" hangingPunct="1">
              <a:lnSpc>
                <a:spcPct val="100000"/>
              </a:lnSpc>
              <a:spcBef>
                <a:spcPts val="0"/>
              </a:spcBef>
              <a:spcAft>
                <a:spcPts val="0"/>
              </a:spcAft>
              <a:buClrTx/>
              <a:buSzTx/>
              <a:buFontTx/>
              <a:buNone/>
              <a:tabLst/>
              <a:defRPr/>
            </a:pPr>
            <a:endParaRPr lang="da-DK" b="0" u="none" baseline="0" dirty="0"/>
          </a:p>
          <a:p>
            <a:pPr>
              <a:defRPr/>
            </a:pPr>
            <a:r>
              <a:rPr lang="da-DK" kern="1200" dirty="0">
                <a:effectLst/>
                <a:latin typeface="+mn-lt"/>
              </a:rPr>
              <a:t>Der er en sandsynlighed for, at børnene ikke har et faktisk svar til </a:t>
            </a:r>
            <a:r>
              <a:rPr lang="da-DK" dirty="0"/>
              <a:t>disse spørgsmål</a:t>
            </a:r>
            <a:r>
              <a:rPr lang="da-DK" kern="1200" dirty="0">
                <a:effectLst/>
                <a:latin typeface="+mn-lt"/>
              </a:rPr>
              <a:t>, men </a:t>
            </a:r>
            <a:r>
              <a:rPr lang="da-DK" dirty="0"/>
              <a:t>disse </a:t>
            </a:r>
            <a:r>
              <a:rPr lang="da-DK" kern="1200" baseline="0" dirty="0">
                <a:effectLst/>
                <a:latin typeface="+mn-lt"/>
              </a:rPr>
              <a:t>spørgsmål </a:t>
            </a:r>
            <a:r>
              <a:rPr lang="da-DK" dirty="0"/>
              <a:t>har</a:t>
            </a:r>
            <a:r>
              <a:rPr lang="da-DK" kern="1200" baseline="0" dirty="0">
                <a:effectLst/>
                <a:latin typeface="+mn-lt"/>
              </a:rPr>
              <a:t> </a:t>
            </a:r>
            <a:r>
              <a:rPr lang="da-DK" b="0" u="none" kern="1200" baseline="0" dirty="0">
                <a:effectLst/>
                <a:latin typeface="+mn-lt"/>
              </a:rPr>
              <a:t>til formål a</a:t>
            </a:r>
            <a:r>
              <a:rPr lang="da-DK" dirty="0"/>
              <a:t>t </a:t>
            </a:r>
            <a:r>
              <a:rPr lang="da-DK" b="0" u="none" baseline="0" dirty="0"/>
              <a:t>igangsætte en diskussion i rummet for at se, hvilke forestillinger unge mennesker har om kodning. </a:t>
            </a:r>
            <a:r>
              <a:rPr lang="da-DK" kern="1200" dirty="0">
                <a:effectLst/>
                <a:latin typeface="+mn-lt"/>
              </a:rPr>
              <a:t>Sørg for, at samtalen bliver sjov, og at det er ok ikke at kende svarene. I det næste slide retter vi eventuelle forkerte opfattelser af kodning for at ændre deltagernes syn på det, før vi går videre til læreprogrammerne.</a:t>
            </a:r>
            <a:r>
              <a:rPr lang="da-DK" dirty="0"/>
              <a:t> </a:t>
            </a:r>
            <a:endParaRPr lang="da-DK" b="1" u="sng" dirty="0"/>
          </a:p>
          <a:p>
            <a:endParaRPr lang="da-DK" b="1" dirty="0"/>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da-DK"/>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endParaRPr lang="da-DK" b="0" u="none" dirty="0"/>
          </a:p>
          <a:p>
            <a:endParaRPr lang="da-DK" b="0" u="none" dirty="0"/>
          </a:p>
          <a:p>
            <a:r>
              <a:rPr lang="da-DK" b="0" u="none" dirty="0"/>
              <a:t>"Lad os nu tale om, hvad kodning </a:t>
            </a:r>
            <a:r>
              <a:rPr lang="da-DK" b="0" i="1" u="none" dirty="0"/>
              <a:t>faktisk </a:t>
            </a:r>
            <a:r>
              <a:rPr lang="da-DK" b="0" u="none" dirty="0"/>
              <a:t>er."</a:t>
            </a:r>
          </a:p>
          <a:p>
            <a:endParaRPr lang="da-DK" sz="1200" b="0" u="none" kern="1200" dirty="0">
              <a:solidFill>
                <a:schemeClr val="tx1"/>
              </a:solidFill>
              <a:effectLst/>
              <a:latin typeface="+mn-lt"/>
              <a:ea typeface="+mn-ea"/>
              <a:cs typeface="+mn-cs"/>
            </a:endParaRPr>
          </a:p>
          <a:p>
            <a:r>
              <a:rPr lang="da-DK" b="1" u="sng" dirty="0"/>
              <a:t>SLIDE OM MÅL:</a:t>
            </a:r>
          </a:p>
          <a:p>
            <a:endParaRPr lang="da-DK" b="1" u="sng" dirty="0"/>
          </a:p>
          <a:p>
            <a:r>
              <a:rPr lang="da-DK" b="0" u="none" dirty="0"/>
              <a:t>Slide 5-7 har til formål at forklare, hvad kodning er, på en letforståelig måde.</a:t>
            </a:r>
          </a:p>
          <a:p>
            <a:endParaRPr lang="da-DK" b="1" dirty="0"/>
          </a:p>
          <a:p>
            <a:endParaRPr lang="da-DK"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da-DK"/>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r>
              <a:rPr lang="da-DK" b="0" dirty="0"/>
              <a:t>"Kodning er det sprog, mennesker bruger til at give instruktioner til maskiner og programmer,</a:t>
            </a:r>
            <a:r>
              <a:rPr lang="da-DK" sz="1200" b="0" baseline="0" dirty="0">
                <a:latin typeface="Segoe Pro Light" charset="0"/>
              </a:rPr>
              <a:t> så de kan gøre, hvad du giver dem besked på. Du kan bruge det til at lave mange utrolige ting!"</a:t>
            </a:r>
            <a:endParaRPr lang="da-DK" sz="1200" baseline="0" dirty="0">
              <a:latin typeface="Segoe Pro Light" charset="0"/>
              <a:ea typeface="Segoe Pro Light" charset="0"/>
              <a:cs typeface="Segoe Pro Light" charset="0"/>
            </a:endParaRPr>
          </a:p>
          <a:p>
            <a:endParaRPr lang="da-DK" b="1" u="sng" dirty="0"/>
          </a:p>
          <a:p>
            <a:endParaRPr lang="da-DK" b="1" dirty="0"/>
          </a:p>
          <a:p>
            <a:endParaRPr lang="da-DK" sz="1200" dirty="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da-DK"/>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a:p>
          <a:p>
            <a:r>
              <a:rPr lang="da-DK" b="0" baseline="0"/>
              <a:t>"For at kommunikere med computere er vi nødt til at give dem kommandoer på et sprog, de forstår. Det sprog er kode!" </a:t>
            </a:r>
          </a:p>
          <a:p>
            <a:endParaRPr lang="da-DK" b="1" u="sng"/>
          </a:p>
          <a:p>
            <a:endParaRPr lang="da-DK"/>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da-DK"/>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"Tror du, at du har, hvad der skal til for at kode? Super! Det tror jeg også!"</a:t>
            </a:r>
          </a:p>
          <a:p>
            <a:endParaRPr lang="da-DK" b="1" u="sng" dirty="0"/>
          </a:p>
          <a:p>
            <a:r>
              <a:rPr lang="da-DK" b="1" u="sng" dirty="0"/>
              <a:t>SLIDE OM MÅL:</a:t>
            </a:r>
          </a:p>
          <a:p>
            <a:endParaRPr lang="da-DK" b="1" u="sng" dirty="0"/>
          </a:p>
          <a:p>
            <a:r>
              <a:rPr lang="da-DK" b="0" u="none" dirty="0"/>
              <a:t>Slide 9-11 har til formål at forklare, hvad der kræves for at kode.</a:t>
            </a:r>
          </a:p>
          <a:p>
            <a:endParaRPr lang="da-DK"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a-DK" sz="1200" b="1" u="sng" kern="1200" dirty="0">
                <a:solidFill>
                  <a:schemeClr val="tx1"/>
                </a:solidFill>
                <a:effectLst/>
                <a:latin typeface="+mn-lt"/>
              </a:rPr>
              <a:t>NOTE TIL ARRANGØR</a:t>
            </a:r>
          </a:p>
          <a:p>
            <a:pPr marL="0" marR="0" indent="0" algn="l" defTabSz="914400" rtl="0" eaLnBrk="1" fontAlgn="auto" latinLnBrk="0" hangingPunct="1">
              <a:lnSpc>
                <a:spcPct val="100000"/>
              </a:lnSpc>
              <a:spcBef>
                <a:spcPts val="0"/>
              </a:spcBef>
              <a:spcAft>
                <a:spcPts val="0"/>
              </a:spcAft>
              <a:buClrTx/>
              <a:buSzTx/>
              <a:buFontTx/>
              <a:buNone/>
              <a:tabLst/>
              <a:defRPr/>
            </a:pPr>
            <a:r>
              <a:rPr lang="da-DK" kern="1200" dirty="0">
                <a:effectLst/>
                <a:latin typeface="+mn-lt"/>
              </a:rPr>
              <a:t>Børn i denne aldersgruppe er interesserede i at lære at arbejde med andre, udvikle kreative færdigheder og lære nye ting. </a:t>
            </a:r>
            <a:r>
              <a:rPr lang="da-DK" dirty="0"/>
              <a:t>Det er</a:t>
            </a:r>
            <a:r>
              <a:rPr lang="da-DK" kern="1200" dirty="0">
                <a:effectLst/>
                <a:latin typeface="+mn-lt"/>
              </a:rPr>
              <a:t> vigtigt at fremhæve, at kodning inkluderer alle disse ting.</a:t>
            </a:r>
            <a:endParaRPr lang="da-DK" b="0" u="none" dirty="0"/>
          </a:p>
          <a:p>
            <a:endParaRPr lang="da-DK" b="1" dirty="0"/>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da-DK"/>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a:p>
          <a:p>
            <a:r>
              <a:rPr lang="da-DK" b="0" baseline="0"/>
              <a:t>"Kodning handler om at løse problemer! </a:t>
            </a:r>
            <a:r>
              <a:rPr lang="da-DK" sz="1200" kern="1200">
                <a:solidFill>
                  <a:schemeClr val="tx1"/>
                </a:solidFill>
                <a:effectLst/>
                <a:latin typeface="+mn-lt"/>
              </a:rPr>
              <a:t>Kode bruges til at lave nye ting, der gør vores liv nemmere! Hvis du nu gerne vil tale med nogen, der ikke er i nærheden, kan du bare sende en sms! Det er et eksempel på brug af teknologi til at løse et problem!"</a:t>
            </a:r>
          </a:p>
          <a:p>
            <a:endParaRPr lang="da-DK" b="1" u="sng"/>
          </a:p>
          <a:p>
            <a:endParaRPr lang="da-DK"/>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da-DK"/>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49"/>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da-DK" sz="3600" dirty="0">
                <a:solidFill>
                  <a:schemeClr val="bg1"/>
                </a:solidFill>
                <a:latin typeface="Segoe UI Light" panose="020B0502040204020203" pitchFamily="34" charset="0"/>
              </a:rPr>
              <a:t>Velkommen til </a:t>
            </a:r>
          </a:p>
          <a:p>
            <a:r>
              <a:rPr lang="da-DK" sz="3600" dirty="0">
                <a:solidFill>
                  <a:schemeClr val="bg1"/>
                </a:solidFill>
                <a:latin typeface="Segoe UI Light" panose="020B0502040204020203" pitchFamily="34" charset="0"/>
              </a:rPr>
              <a:t>Minecraft Hour of Code</a:t>
            </a:r>
            <a:r>
              <a:rPr lang="da-DK" sz="3600" baseline="30000" dirty="0">
                <a:solidFill>
                  <a:schemeClr val="bg1"/>
                </a:solidFill>
                <a:latin typeface="Segoe UI Light" panose="020B0502040204020203" pitchFamily="34" charset="0"/>
              </a:rPr>
              <a:t>™</a:t>
            </a:r>
            <a:endParaRPr lang="da-DK"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da-DK" dirty="0"/>
              <a:t>Velkommen til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da-DK"/>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da-DK" sz="3600">
                <a:solidFill>
                  <a:schemeClr val="bg1"/>
                </a:solidFill>
                <a:latin typeface="Segoe UI Light" panose="020B0502040204020203" pitchFamily="34" charset="0"/>
              </a:rPr>
              <a:t>Brug af fantasien</a:t>
            </a:r>
          </a:p>
        </p:txBody>
      </p:sp>
      <p:pic>
        <p:nvPicPr>
          <p:cNvPr id="2" name="Picture 1" descr="En tegneserierobot med et barsk udseende sætter af for at flyve op i luften" title="En tegneserierobot med et barsk udseende sætter af for at flyve op i luft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da-DK"/>
              <a:t>Brug af fantasien</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da-DK"/>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da-DK" sz="3600" dirty="0">
                <a:solidFill>
                  <a:schemeClr val="bg1"/>
                </a:solidFill>
                <a:latin typeface="Segoe UI Light" panose="020B0502040204020203" pitchFamily="34" charset="0"/>
              </a:rPr>
              <a:t>Arbejde med </a:t>
            </a:r>
            <a:br>
              <a:rPr dirty="0"/>
            </a:br>
            <a:r>
              <a:rPr lang="da-DK" sz="3600" dirty="0">
                <a:solidFill>
                  <a:schemeClr val="bg1"/>
                </a:solidFill>
                <a:latin typeface="Segoe UI Light" panose="020B0502040204020203" pitchFamily="34" charset="0"/>
              </a:rPr>
              <a:t>venner</a:t>
            </a:r>
          </a:p>
        </p:txBody>
      </p:sp>
      <p:grpSp>
        <p:nvGrpSpPr>
          <p:cNvPr id="14" name="Group 13"/>
          <p:cNvGrpSpPr/>
          <p:nvPr/>
        </p:nvGrpSpPr>
        <p:grpSpPr>
          <a:xfrm>
            <a:off x="4701600" y="1611630"/>
            <a:ext cx="4224748" cy="3563620"/>
            <a:chOff x="4558724" y="1103630"/>
            <a:chExt cx="4601151" cy="3881120"/>
          </a:xfrm>
        </p:grpSpPr>
        <p:pic>
          <p:nvPicPr>
            <p:cNvPr id="2" name="Picture 1" descr="En regnbue forener to hoveder af en smilende tegneseriepige og -dreng" title="En regnbue forener to hoveder af en smilende tegneseriepige og -dre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En tegneseriedreng smiler, mens han arbejder på en laptop og er forenet med en smilende tegneseriepige af en regnbue, der kommer ud fra deres hoveder" title="Smilende tegneseriedre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En tegneseriepige smiler, mens hun arbejder på en laptop og er forenet med en smilende tegneseriedreng af en regnbue, der kommer ud fra deres hoveder." title="Smilende tegneseriepi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da-DK"/>
              <a:t>Arbejde med venner</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da-DK"/>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647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Spørgsmål</a:t>
            </a:r>
          </a:p>
        </p:txBody>
      </p:sp>
      <p:sp>
        <p:nvSpPr>
          <p:cNvPr id="15" name="Rectangle 14"/>
          <p:cNvSpPr/>
          <p:nvPr/>
        </p:nvSpPr>
        <p:spPr>
          <a:xfrm>
            <a:off x="5021800" y="1980337"/>
            <a:ext cx="3657599" cy="1754326"/>
          </a:xfrm>
          <a:prstGeom prst="rect">
            <a:avLst/>
          </a:prstGeom>
        </p:spPr>
        <p:txBody>
          <a:bodyPr wrap="square">
            <a:spAutoFit/>
          </a:bodyPr>
          <a:lstStyle/>
          <a:p>
            <a:r>
              <a:rPr lang="da-DK" sz="3600">
                <a:latin typeface="Segoe UI Light" panose="020B0502040204020203" pitchFamily="34" charset="0"/>
              </a:rPr>
              <a:t>Hvad er nogle </a:t>
            </a:r>
          </a:p>
          <a:p>
            <a:r>
              <a:rPr lang="da-DK" sz="3600">
                <a:latin typeface="Segoe UI Light" panose="020B0502040204020203" pitchFamily="34" charset="0"/>
              </a:rPr>
              <a:t>af dine favoritting at lave?</a:t>
            </a:r>
          </a:p>
        </p:txBody>
      </p:sp>
      <p:sp>
        <p:nvSpPr>
          <p:cNvPr id="3" name="Title 2" hidden="1"/>
          <p:cNvSpPr>
            <a:spLocks noGrp="1"/>
          </p:cNvSpPr>
          <p:nvPr>
            <p:ph type="ctrTitle"/>
          </p:nvPr>
        </p:nvSpPr>
        <p:spPr/>
        <p:txBody>
          <a:bodyPr/>
          <a:lstStyle/>
          <a:p>
            <a:r>
              <a:rPr lang="da-DK"/>
              <a:t>Hvad kan du godt lide at lave?</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da-DK"/>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oys and Girls Club of Bellevue 1 | af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da-DK"/>
              <a:t>Gør kodning til en del af det, du holder af</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da-DK"/>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3561" y="1519626"/>
            <a:ext cx="4475748" cy="3416320"/>
          </a:xfrm>
          <a:prstGeom prst="rect">
            <a:avLst/>
          </a:prstGeom>
        </p:spPr>
        <p:txBody>
          <a:bodyPr wrap="square">
            <a:spAutoFit/>
          </a:bodyPr>
          <a:lstStyle/>
          <a:p>
            <a:r>
              <a:rPr lang="da-DK" sz="3600" dirty="0">
                <a:solidFill>
                  <a:schemeClr val="bg1"/>
                </a:solidFill>
                <a:latin typeface="Segoe UI Light" panose="020B0502040204020203" pitchFamily="34" charset="0"/>
              </a:rPr>
              <a:t>Ved at lære at kode kan du lære, hvordan du gør dine interesser sjovere med hjælp fra computere!</a:t>
            </a:r>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97364" cy="1200329"/>
          </a:xfrm>
          <a:prstGeom prst="rect">
            <a:avLst/>
          </a:prstGeom>
        </p:spPr>
        <p:txBody>
          <a:bodyPr wrap="square">
            <a:spAutoFit/>
          </a:bodyPr>
          <a:lstStyle/>
          <a:p>
            <a:r>
              <a:rPr lang="da-DK" sz="3600" dirty="0">
                <a:solidFill>
                  <a:schemeClr val="bg1"/>
                </a:solidFill>
                <a:latin typeface="Segoe UI Light" panose="020B0502040204020203" pitchFamily="34" charset="0"/>
              </a:rPr>
              <a:t>Minecraft Hour of Code™: </a:t>
            </a:r>
          </a:p>
          <a:p>
            <a:r>
              <a:rPr lang="da-DK"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da-DK"/>
              <a:t>Sådan foregår det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da-DK"/>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15553"/>
          </a:xfrm>
          <a:prstGeom prst="rect">
            <a:avLst/>
          </a:prstGeom>
        </p:spPr>
        <p:txBody>
          <a:bodyPr wrap="square">
            <a:spAutoFit/>
          </a:bodyPr>
          <a:lstStyle/>
          <a:p>
            <a:pPr algn="ctr"/>
            <a:r>
              <a:rPr lang="da-DK" sz="3400" dirty="0">
                <a:latin typeface="Segoe UI Light" panose="020B0502040204020203" pitchFamily="34" charset="0"/>
              </a:rPr>
              <a:t>Find dit nye læreprogram på Code.org/Minecraft</a:t>
            </a:r>
          </a:p>
        </p:txBody>
      </p:sp>
      <p:sp>
        <p:nvSpPr>
          <p:cNvPr id="6" name="Title 5" hidden="1"/>
          <p:cNvSpPr>
            <a:spLocks noGrp="1"/>
          </p:cNvSpPr>
          <p:nvPr>
            <p:ph type="ctrTitle"/>
          </p:nvPr>
        </p:nvSpPr>
        <p:spPr/>
        <p:txBody>
          <a:bodyPr/>
          <a:lstStyle/>
          <a:p>
            <a:r>
              <a:rPr lang="da-DK"/>
              <a:t>Find dit læreprogram</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da-DK"/>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da-DK" sz="3600">
                <a:solidFill>
                  <a:schemeClr val="bg1"/>
                </a:solidFill>
                <a:latin typeface="Segoe UI Light" panose="020B0502040204020203" pitchFamily="34" charset="0"/>
              </a:rPr>
              <a:t>Afslut</a:t>
            </a:r>
          </a:p>
        </p:txBody>
      </p:sp>
      <p:sp>
        <p:nvSpPr>
          <p:cNvPr id="4" name="Title 3" hidden="1"/>
          <p:cNvSpPr>
            <a:spLocks noGrp="1"/>
          </p:cNvSpPr>
          <p:nvPr>
            <p:ph type="ctrTitle"/>
          </p:nvPr>
        </p:nvSpPr>
        <p:spPr/>
        <p:txBody>
          <a:bodyPr/>
          <a:lstStyle/>
          <a:p>
            <a:r>
              <a:rPr lang="da-DK"/>
              <a:t>Afslut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da-DK"/>
          </a:p>
        </p:txBody>
      </p:sp>
      <p:pic>
        <p:nvPicPr>
          <p:cNvPr id="5" name="Picture 4" descr="&lt;strong&gt;Timeglas&lt;/strong&gt; Clip Ar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Diskussion</a:t>
            </a:r>
          </a:p>
        </p:txBody>
      </p:sp>
      <p:sp>
        <p:nvSpPr>
          <p:cNvPr id="15" name="Rectangle 14" descr="&#10;"/>
          <p:cNvSpPr/>
          <p:nvPr/>
        </p:nvSpPr>
        <p:spPr>
          <a:xfrm>
            <a:off x="5021800" y="1900127"/>
            <a:ext cx="3657599" cy="1754326"/>
          </a:xfrm>
          <a:prstGeom prst="rect">
            <a:avLst/>
          </a:prstGeom>
        </p:spPr>
        <p:txBody>
          <a:bodyPr wrap="square">
            <a:spAutoFit/>
          </a:bodyPr>
          <a:lstStyle/>
          <a:p>
            <a:r>
              <a:rPr lang="da-DK" sz="3600">
                <a:latin typeface="Segoe UI Light" panose="020B0502040204020203" pitchFamily="34" charset="0"/>
              </a:rPr>
              <a:t>Nu hvor du har prøvet et læreprogram: Hvad er kode?</a:t>
            </a:r>
          </a:p>
        </p:txBody>
      </p:sp>
      <p:sp>
        <p:nvSpPr>
          <p:cNvPr id="4" name="Title 3" hidden="1"/>
          <p:cNvSpPr>
            <a:spLocks noGrp="1"/>
          </p:cNvSpPr>
          <p:nvPr>
            <p:ph type="ctrTitle"/>
          </p:nvPr>
        </p:nvSpPr>
        <p:spPr/>
        <p:txBody>
          <a:bodyPr/>
          <a:lstStyle/>
          <a:p>
            <a:r>
              <a:rPr lang="da-DK"/>
              <a:t>Hvad synes du så om kodning?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da-DK"/>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da-DK" sz="4800" b="0">
                <a:solidFill>
                  <a:schemeClr val="bg1"/>
                </a:solidFill>
                <a:latin typeface="Segoe UI Light" panose="020B0502040204020203" pitchFamily="34" charset="0"/>
              </a:rPr>
              <a:t>Du gjorde det!</a:t>
            </a:r>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da-DK" sz="3600">
                <a:solidFill>
                  <a:prstClr val="white"/>
                </a:solidFill>
                <a:latin typeface="Segoe UI Light" panose="020B0502040204020203" pitchFamily="34" charset="0"/>
              </a:rPr>
              <a:t>Hvad kan du lære som det næste? </a:t>
            </a:r>
          </a:p>
          <a:p>
            <a:pPr lvl="0"/>
            <a:r>
              <a:rPr lang="da-DK" sz="3600">
                <a:solidFill>
                  <a:prstClr val="white"/>
                </a:solidFill>
                <a:latin typeface="Segoe UI Light" panose="020B0502040204020203" pitchFamily="34" charset="0"/>
              </a:rPr>
              <a:t>Det behøver ikke at slutte her? </a:t>
            </a:r>
          </a:p>
          <a:p>
            <a:pPr lvl="0"/>
            <a:r>
              <a:rPr lang="da-DK"/>
              <a:t> </a:t>
            </a:r>
          </a:p>
          <a:p>
            <a:pPr lvl="0"/>
            <a:r>
              <a:rPr lang="da-DK" sz="1800">
                <a:solidFill>
                  <a:prstClr val="white"/>
                </a:solidFill>
                <a:latin typeface="Segoe UI Light" panose="020B0502040204020203" pitchFamily="34" charset="0"/>
              </a:rPr>
              <a:t>Nedenfor finder du trin til at fejre, fortsætte med at lære og have mere sjov!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atin typeface="Segoe UI Light" panose="020B0502040204020203" pitchFamily="34" charset="0"/>
              </a:rPr>
              <a:t>1</a:t>
            </a:r>
          </a:p>
        </p:txBody>
      </p:sp>
      <p:sp>
        <p:nvSpPr>
          <p:cNvPr id="49" name="Rectangle 48"/>
          <p:cNvSpPr/>
          <p:nvPr/>
        </p:nvSpPr>
        <p:spPr>
          <a:xfrm>
            <a:off x="563532" y="3057342"/>
            <a:ext cx="2624042" cy="523220"/>
          </a:xfrm>
          <a:prstGeom prst="rect">
            <a:avLst/>
          </a:prstGeom>
        </p:spPr>
        <p:txBody>
          <a:bodyPr wrap="square">
            <a:spAutoFit/>
          </a:bodyPr>
          <a:lstStyle/>
          <a:p>
            <a:r>
              <a:rPr lang="da-DK" sz="2800" dirty="0">
                <a:solidFill>
                  <a:schemeClr val="bg1"/>
                </a:solidFill>
                <a:latin typeface="Segoe UI Light" panose="020B0502040204020203" pitchFamily="34" charset="0"/>
              </a:rPr>
              <a:t>Få dit certifikat.</a:t>
            </a:r>
          </a:p>
        </p:txBody>
      </p:sp>
      <p:sp>
        <p:nvSpPr>
          <p:cNvPr id="57" name="TextBox 56"/>
          <p:cNvSpPr txBox="1"/>
          <p:nvPr/>
        </p:nvSpPr>
        <p:spPr>
          <a:xfrm>
            <a:off x="571489" y="3650212"/>
            <a:ext cx="2206625" cy="1200329"/>
          </a:xfrm>
          <a:prstGeom prst="rect">
            <a:avLst/>
          </a:prstGeom>
          <a:noFill/>
        </p:spPr>
        <p:txBody>
          <a:bodyPr wrap="square" rtlCol="0">
            <a:spAutoFit/>
          </a:bodyPr>
          <a:lstStyle/>
          <a:p>
            <a:r>
              <a:rPr lang="da-DK" sz="1800">
                <a:solidFill>
                  <a:schemeClr val="bg1"/>
                </a:solidFill>
                <a:latin typeface="Segoe UI Light" panose="020B0502040204020203" pitchFamily="34" charset="0"/>
              </a:rPr>
              <a:t>Tillykke! Du gjorde det! Du finder dit certifikat til sidst i læreprogrammet.</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atin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da-DK" sz="2800">
                <a:solidFill>
                  <a:schemeClr val="bg1"/>
                </a:solidFill>
                <a:latin typeface="Segoe UI Light" panose="020B0502040204020203" pitchFamily="34" charset="0"/>
              </a:rPr>
              <a:t>Spil mere.</a:t>
            </a:r>
          </a:p>
        </p:txBody>
      </p:sp>
      <p:sp>
        <p:nvSpPr>
          <p:cNvPr id="53" name="Rectangle 52" descr="&#10;"/>
          <p:cNvSpPr/>
          <p:nvPr/>
        </p:nvSpPr>
        <p:spPr>
          <a:xfrm>
            <a:off x="3051597" y="36558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a-DK" sz="1800">
                <a:solidFill>
                  <a:schemeClr val="bg1"/>
                </a:solidFill>
                <a:latin typeface="Segoe UI Light" panose="020B0502040204020203" pitchFamily="34" charset="0"/>
              </a:rPr>
              <a:t>Upload dine kode til Minecraft: Education Edition for at se din kode komme til live i det virkelige spil!</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a:latin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da-DK" sz="2800">
                <a:solidFill>
                  <a:schemeClr val="bg1"/>
                </a:solidFill>
                <a:latin typeface="Segoe UI Light" panose="020B0502040204020203" pitchFamily="34" charset="0"/>
              </a:rPr>
              <a:t>Lær mere.</a:t>
            </a:r>
          </a:p>
        </p:txBody>
      </p:sp>
      <p:sp>
        <p:nvSpPr>
          <p:cNvPr id="55" name="Rectangle 54" descr="&#10;"/>
          <p:cNvSpPr/>
          <p:nvPr/>
        </p:nvSpPr>
        <p:spPr>
          <a:xfrm>
            <a:off x="6018618" y="3650212"/>
            <a:ext cx="2292467"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a-DK" sz="1800" dirty="0">
                <a:solidFill>
                  <a:schemeClr val="bg1"/>
                </a:solidFill>
                <a:latin typeface="Segoe UI Light" panose="020B0502040204020203" pitchFamily="34" charset="0"/>
              </a:rPr>
              <a:t>Find flere ressourcer på Microsoft.com/</a:t>
            </a:r>
          </a:p>
          <a:p>
            <a:r>
              <a:rPr lang="da-DK" sz="1800" dirty="0">
                <a:solidFill>
                  <a:schemeClr val="bg1"/>
                </a:solidFill>
                <a:latin typeface="Segoe UI Light" panose="020B0502040204020203" pitchFamily="34" charset="0"/>
              </a:rPr>
              <a:t>digitalskills</a:t>
            </a:r>
            <a:endParaRPr lang="da-DK"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da-DK"/>
              <a:t>Næste trin</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da-DK"/>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da-DK" sz="3600" dirty="0">
                <a:solidFill>
                  <a:schemeClr val="bg1"/>
                </a:solidFill>
                <a:latin typeface="Segoe UI Light" panose="020B0502040204020203" pitchFamily="34" charset="0"/>
              </a:rPr>
              <a:t>Lad os tale kodning!</a:t>
            </a:r>
          </a:p>
        </p:txBody>
      </p:sp>
      <p:pic>
        <p:nvPicPr>
          <p:cNvPr id="3" name="Picture 2" descr="En tegneserieraket flyver langs en farverig regnbue" title="En tegneserieraket flyver langs en farverig regnbu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da-DK"/>
              <a:t>Lad os snakke om kodning</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da-DK"/>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uppe af drenge og piger kigger op fra en delt laptop, hvor de arbejder, for at smile til kameraet&#10;" title="Gruppe af drenge og piger kigger op fra en delt laptop, hvor de arbejder, for at smile til kameraet"/>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ak, fordi du deltog i&#10;Hour of CodeTM&#10;"/>
          <p:cNvSpPr/>
          <p:nvPr/>
        </p:nvSpPr>
        <p:spPr>
          <a:xfrm>
            <a:off x="437177" y="2244267"/>
            <a:ext cx="7322866" cy="1200329"/>
          </a:xfrm>
          <a:prstGeom prst="rect">
            <a:avLst/>
          </a:prstGeom>
        </p:spPr>
        <p:txBody>
          <a:bodyPr wrap="square">
            <a:spAutoFit/>
          </a:bodyPr>
          <a:lstStyle/>
          <a:p>
            <a:r>
              <a:rPr lang="da-DK" sz="3600" dirty="0">
                <a:solidFill>
                  <a:schemeClr val="bg1"/>
                </a:solidFill>
                <a:latin typeface="Segoe UI Light" panose="020B0502040204020203" pitchFamily="34" charset="0"/>
              </a:rPr>
              <a:t>Tak, fordi du deltog i</a:t>
            </a:r>
          </a:p>
          <a:p>
            <a:r>
              <a:rPr lang="da-DK" sz="3600" dirty="0">
                <a:solidFill>
                  <a:schemeClr val="bg1"/>
                </a:solidFill>
                <a:latin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da-DK"/>
              <a:t>Tak for din deltagelse!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da-DK"/>
          </a:p>
        </p:txBody>
      </p:sp>
      <p:sp>
        <p:nvSpPr>
          <p:cNvPr id="2" name="Rectangle 1">
            <a:extLst>
              <a:ext uri="{FF2B5EF4-FFF2-40B4-BE49-F238E27FC236}">
                <a16:creationId xmlns:a16="http://schemas.microsoft.com/office/drawing/2014/main" id="{1E91836C-D4F0-4EE4-8854-E01D9E8AF8EF}"/>
              </a:ext>
            </a:extLst>
          </p:cNvPr>
          <p:cNvSpPr/>
          <p:nvPr/>
        </p:nvSpPr>
        <p:spPr>
          <a:xfrm>
            <a:off x="369163" y="4347123"/>
            <a:ext cx="4572000" cy="1015663"/>
          </a:xfrm>
          <a:prstGeom prst="rect">
            <a:avLst/>
          </a:prstGeom>
        </p:spPr>
        <p:txBody>
          <a:bodyPr>
            <a:spAutoFit/>
          </a:bodyPr>
          <a:lstStyle/>
          <a:p>
            <a:pPr lvl="0">
              <a:defRPr/>
            </a:pPr>
            <a:endParaRPr lang="da-DK"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da-DK" sz="1200" dirty="0">
                <a:solidFill>
                  <a:schemeClr val="bg1"/>
                </a:solidFill>
              </a:rPr>
              <a:t>© Code.org, 2017. Code.org®, CODE-logoet og Hour of Code® er varemærker tilhørende Code.org</a:t>
            </a:r>
            <a:endParaRPr lang="da-DK"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da-DK" sz="1200" dirty="0">
                <a:solidFill>
                  <a:schemeClr val="bg1"/>
                </a:solidFill>
              </a:rPr>
              <a:t>Mojang © 2017. "Minecraft" er et varemærke tilhørende Mojang AB</a:t>
            </a:r>
          </a:p>
          <a:p>
            <a:pPr lvl="0">
              <a:defRPr/>
            </a:pPr>
            <a:r>
              <a:rPr lang="da-DK" sz="1200" dirty="0">
                <a:solidFill>
                  <a:schemeClr val="bg1"/>
                </a:solidFill>
              </a:rPr>
              <a:t>© 2017 Microsoft Corporation. Alle rettigheder forbeholdes.</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Unge folkeskoleelever skriver på en laptop. Hour of Code™-video fra Code.org&#10;" title="Hour of Code™-video fra Code.org"/>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da-DK" dirty="0"/>
              <a:t>Hour of Code™-video fra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da-DK"/>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Spørgsmål</a:t>
            </a:r>
          </a:p>
        </p:txBody>
      </p:sp>
      <p:sp>
        <p:nvSpPr>
          <p:cNvPr id="15" name="Rectangle 14" descr="&#10;"/>
          <p:cNvSpPr/>
          <p:nvPr/>
        </p:nvSpPr>
        <p:spPr>
          <a:xfrm>
            <a:off x="5021800" y="1149340"/>
            <a:ext cx="3657599" cy="3416320"/>
          </a:xfrm>
          <a:prstGeom prst="rect">
            <a:avLst/>
          </a:prstGeom>
        </p:spPr>
        <p:txBody>
          <a:bodyPr wrap="square">
            <a:spAutoFit/>
          </a:bodyPr>
          <a:lstStyle/>
          <a:p>
            <a:r>
              <a:rPr lang="da-DK" sz="3600">
                <a:latin typeface="Segoe UI Light" panose="020B0502040204020203" pitchFamily="34" charset="0"/>
              </a:rPr>
              <a:t>Hvad er kode?</a:t>
            </a:r>
          </a:p>
          <a:p>
            <a:endParaRPr lang="da-DK" sz="3600">
              <a:latin typeface="Segoe UI Light" panose="020B0502040204020203" pitchFamily="34" charset="0"/>
              <a:ea typeface="Segoe Pro Light" charset="0"/>
              <a:cs typeface="Segoe UI Light" panose="020B0502040204020203" pitchFamily="34" charset="0"/>
            </a:endParaRPr>
          </a:p>
          <a:p>
            <a:r>
              <a:rPr lang="da-DK" sz="3600">
                <a:latin typeface="Segoe UI Light" panose="020B0502040204020203" pitchFamily="34" charset="0"/>
              </a:rPr>
              <a:t>Hvad tænker du, når du hører ordet "kode"?</a:t>
            </a:r>
            <a:endParaRPr lang="da-DK" sz="180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da-DK"/>
              <a:t>Hvad ved du om "kodning"?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da-DK"/>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695700" cy="1754326"/>
          </a:xfrm>
          <a:prstGeom prst="rect">
            <a:avLst/>
          </a:prstGeom>
        </p:spPr>
        <p:txBody>
          <a:bodyPr wrap="square">
            <a:spAutoFit/>
          </a:bodyPr>
          <a:lstStyle/>
          <a:p>
            <a:r>
              <a:rPr lang="da-DK" sz="3600" dirty="0">
                <a:solidFill>
                  <a:schemeClr val="bg1"/>
                </a:solidFill>
                <a:latin typeface="Segoe UI Light" panose="020B0502040204020203" pitchFamily="34" charset="0"/>
              </a:rPr>
              <a:t>Kodning er, hvordan apps og websteder laves</a:t>
            </a:r>
          </a:p>
        </p:txBody>
      </p:sp>
      <p:pic>
        <p:nvPicPr>
          <p:cNvPr id="3" name="Picture 2" descr="En tegneseriedreng lukker sine øjne og smiler, da han tænker på kodens mange roller i sit liv. En robot, en lilla elefant, en mobiltelefon og en guitar er blandt de tilfældige og sjove billeder, der vises fra drengens tanker, for at illustrere hans fantasi" title="En tegneseriedrenge forestiller sig, hvordan kode er en del af sit liv"/>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da-DK"/>
              <a:t>Kodning er...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da-DK"/>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n dreng siger &quot;Hello!&quot; til en tablet og en mobilenhed, og enhederne svarer kun med &quot;?&quot; – De forstår ikke drengen, fordi han ikke taler deres sprog.&#10;" title="Dreng taler engelsk til en computer"/>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da-DK" sz="3200">
                  <a:latin typeface="Segoe UI Light" panose="020B0502040204020203" pitchFamily="34" charset="0"/>
                </a:rPr>
                <a:t>Hello!</a:t>
              </a:r>
              <a:endParaRPr lang="da-DK" sz="3200" b="1">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da-DK" sz="3200">
                    <a:latin typeface="Segoe UI Light" panose="020B0502040204020203" pitchFamily="34" charset="0"/>
                  </a:rPr>
                  <a:t>?</a:t>
                </a:r>
                <a:endParaRPr lang="da-DK" sz="3200" b="1">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da-DK"/>
              <a:t>Du kan kommunikere med computere</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da-DK"/>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En pige taler til en tablet og en mobilenhed i kode Enhederne forstår pigen, fordi hun taler deres sprog: Kode." title="Pige taler til en computer i kode"/>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da-DK" sz="3200">
                  <a:latin typeface="Segoe UI Light" panose="020B0502040204020203" pitchFamily="34" charset="0"/>
                </a:rPr>
                <a:t>&lt;/&gt; {}</a:t>
              </a:r>
              <a:endParaRPr lang="da-DK" sz="3200" b="1">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da-DK" sz="3200">
                    <a:latin typeface="Segoe UI Light" panose="020B0502040204020203" pitchFamily="34" charset="0"/>
                  </a:rPr>
                  <a:t>:)</a:t>
                </a:r>
                <a:endParaRPr lang="da-DK" sz="3200" b="1">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da-DK"/>
              <a:t>Computere forstår kodens sprog</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da-DK"/>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352734" y="2540668"/>
            <a:ext cx="4469990" cy="646331"/>
          </a:xfrm>
          <a:prstGeom prst="rect">
            <a:avLst/>
          </a:prstGeom>
        </p:spPr>
        <p:txBody>
          <a:bodyPr wrap="square">
            <a:spAutoFit/>
          </a:bodyPr>
          <a:lstStyle/>
          <a:p>
            <a:r>
              <a:rPr lang="da-DK" sz="3600" dirty="0">
                <a:solidFill>
                  <a:schemeClr val="bg1"/>
                </a:solidFill>
                <a:latin typeface="Segoe UI Light" panose="020B0502040204020203" pitchFamily="34" charset="0"/>
              </a:rPr>
              <a:t>Kodning handler om...</a:t>
            </a:r>
          </a:p>
        </p:txBody>
      </p:sp>
      <p:pic>
        <p:nvPicPr>
          <p:cNvPr id="8" name="Picture 7" descr="Robot og skildpadde står oven på en blok" title="Robot og skildpadde står oven på en blo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da-DK"/>
              <a:t>Hvad er kodning?</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da-DK"/>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Problemløsning</a:t>
            </a:r>
          </a:p>
        </p:txBody>
      </p:sp>
      <p:pic>
        <p:nvPicPr>
          <p:cNvPr id="10" name="Picture 9" descr="Et menneskelignende, farverigt og ringsamlende legetøj med to ben og to øjne står på en blok" title="Et menneskelignende, farverigt og ringsamlende legetøj med to ben og to øjne står på en blok"/>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da-DK"/>
              <a:t>Problemløsning</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da-DK"/>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52A4CE-5BBF-4C96-93F5-8D18FE4A30E8}">
  <ds:schemaRefs>
    <ds:schemaRef ds:uri="http://schemas.microsoft.com/sharepoint/v3/contenttype/forms"/>
  </ds:schemaRefs>
</ds:datastoreItem>
</file>

<file path=customXml/itemProps2.xml><?xml version="1.0" encoding="utf-8"?>
<ds:datastoreItem xmlns:ds="http://schemas.openxmlformats.org/officeDocument/2006/customXml" ds:itemID="{9699B5CC-78B5-4F8C-BED5-3F9140D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2545</Words>
  <Application>Microsoft Office PowerPoint</Application>
  <PresentationFormat>On-screen Show (16:10)</PresentationFormat>
  <Paragraphs>331</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handy</vt:lpstr>
      <vt:lpstr>Arial</vt:lpstr>
      <vt:lpstr>Calibri</vt:lpstr>
      <vt:lpstr>Calibri Light</vt:lpstr>
      <vt:lpstr>Segoe Pro Light</vt:lpstr>
      <vt:lpstr>Segoe UI Light</vt:lpstr>
      <vt:lpstr>Office Theme</vt:lpstr>
      <vt:lpstr>Velkommen til Hour of Code™</vt:lpstr>
      <vt:lpstr>Lad os snakke om kodning</vt:lpstr>
      <vt:lpstr>Hour of Code™-video fra Code.org</vt:lpstr>
      <vt:lpstr>Hvad ved du om "kodning"? </vt:lpstr>
      <vt:lpstr>Kodning er... </vt:lpstr>
      <vt:lpstr>Du kan kommunikere med computere</vt:lpstr>
      <vt:lpstr>Computere forstår kodens sprog</vt:lpstr>
      <vt:lpstr>Hvad er kodning?</vt:lpstr>
      <vt:lpstr>Problemløsning</vt:lpstr>
      <vt:lpstr>Brug af fantasien</vt:lpstr>
      <vt:lpstr>Arbejde med venner</vt:lpstr>
      <vt:lpstr>Hvad kan du godt lide at lave?</vt:lpstr>
      <vt:lpstr>Gør kodning til en del af det, du holder af</vt:lpstr>
      <vt:lpstr>Sådan foregår det </vt:lpstr>
      <vt:lpstr>Find dit læreprogram</vt:lpstr>
      <vt:lpstr>Afslut </vt:lpstr>
      <vt:lpstr>Hvad synes du så om kodning? </vt:lpstr>
      <vt:lpstr>PowerPoint Presentation</vt:lpstr>
      <vt:lpstr>Næste trin</vt:lpstr>
      <vt:lpstr>Tak for din deltagelse!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cp:revision>2</cp:revision>
  <dcterms:modified xsi:type="dcterms:W3CDTF">2017-11-02T07:03:34Z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